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6"/>
  </p:notesMasterIdLst>
  <p:handoutMasterIdLst>
    <p:handoutMasterId r:id="rId37"/>
  </p:handoutMasterIdLst>
  <p:sldIdLst>
    <p:sldId id="335" r:id="rId5"/>
    <p:sldId id="336" r:id="rId6"/>
    <p:sldId id="348" r:id="rId7"/>
    <p:sldId id="349" r:id="rId8"/>
    <p:sldId id="338" r:id="rId9"/>
    <p:sldId id="339" r:id="rId10"/>
    <p:sldId id="340" r:id="rId11"/>
    <p:sldId id="341" r:id="rId12"/>
    <p:sldId id="350" r:id="rId13"/>
    <p:sldId id="351" r:id="rId14"/>
    <p:sldId id="344" r:id="rId15"/>
    <p:sldId id="345" r:id="rId16"/>
    <p:sldId id="352" r:id="rId17"/>
    <p:sldId id="353" r:id="rId18"/>
    <p:sldId id="354" r:id="rId19"/>
    <p:sldId id="355" r:id="rId20"/>
    <p:sldId id="356" r:id="rId21"/>
    <p:sldId id="357" r:id="rId22"/>
    <p:sldId id="358" r:id="rId23"/>
    <p:sldId id="359" r:id="rId24"/>
    <p:sldId id="360" r:id="rId25"/>
    <p:sldId id="361" r:id="rId26"/>
    <p:sldId id="362" r:id="rId27"/>
    <p:sldId id="363" r:id="rId28"/>
    <p:sldId id="364" r:id="rId29"/>
    <p:sldId id="365" r:id="rId30"/>
    <p:sldId id="369" r:id="rId31"/>
    <p:sldId id="366" r:id="rId32"/>
    <p:sldId id="367" r:id="rId33"/>
    <p:sldId id="368" r:id="rId34"/>
    <p:sldId id="34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33" autoAdjust="0"/>
  </p:normalViewPr>
  <p:slideViewPr>
    <p:cSldViewPr snapToGrid="0">
      <p:cViewPr varScale="1">
        <p:scale>
          <a:sx n="82" d="100"/>
          <a:sy n="82" d="100"/>
        </p:scale>
        <p:origin x="720" y="72"/>
      </p:cViewPr>
      <p:guideLst>
        <p:guide pos="6504"/>
        <p:guide orient="horz" pos="3696"/>
        <p:guide orient="horz" pos="196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F57E18-AE3F-2847-188C-708C0769F8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BD88CAC-4FD1-FB92-1D26-05807EA810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CB96D7-F201-492C-AA50-574A730BC27F}" type="datetimeFigureOut">
              <a:rPr lang="en-US" smtClean="0"/>
              <a:t>7/18/2024</a:t>
            </a:fld>
            <a:endParaRPr lang="en-US" dirty="0"/>
          </a:p>
        </p:txBody>
      </p:sp>
      <p:sp>
        <p:nvSpPr>
          <p:cNvPr id="4" name="Footer Placeholder 3">
            <a:extLst>
              <a:ext uri="{FF2B5EF4-FFF2-40B4-BE49-F238E27FC236}">
                <a16:creationId xmlns:a16="http://schemas.microsoft.com/office/drawing/2014/main" id="{88A72C0D-360E-C973-5588-52DC04A86A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340B36-8225-0BC2-989D-2156A5B162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563E-BCB2-465B-8A3C-AC86CE64F69C}" type="slidenum">
              <a:rPr lang="en-US" smtClean="0"/>
              <a:t>‹#›</a:t>
            </a:fld>
            <a:endParaRPr lang="en-US" dirty="0"/>
          </a:p>
        </p:txBody>
      </p:sp>
    </p:spTree>
    <p:extLst>
      <p:ext uri="{BB962C8B-B14F-4D97-AF65-F5344CB8AC3E}">
        <p14:creationId xmlns:p14="http://schemas.microsoft.com/office/powerpoint/2010/main" val="3687710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7/18/2024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B990660-4B7D-4C11-96DB-B19FFA8CA93C}" type="slidenum">
              <a:rPr lang="en-US" smtClean="0"/>
              <a:t>8</a:t>
            </a:fld>
            <a:endParaRPr lang="en-US" dirty="0"/>
          </a:p>
        </p:txBody>
      </p:sp>
    </p:spTree>
    <p:extLst>
      <p:ext uri="{BB962C8B-B14F-4D97-AF65-F5344CB8AC3E}">
        <p14:creationId xmlns:p14="http://schemas.microsoft.com/office/powerpoint/2010/main" val="38115531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71616" y="960120"/>
            <a:ext cx="5221224" cy="3056343"/>
          </a:xfrm>
        </p:spPr>
        <p:txBody>
          <a:bodyPr anchor="b">
            <a:normAutofit/>
          </a:bodyPr>
          <a:lstStyle>
            <a:lvl1pPr algn="l">
              <a:defRPr sz="4000" b="1" baseline="0"/>
            </a:lvl1pPr>
          </a:lstStyle>
          <a:p>
            <a:r>
              <a:rPr lang="en-US" dirty="0"/>
              <a:t>CLICK TO add TITLE</a:t>
            </a:r>
          </a:p>
        </p:txBody>
      </p:sp>
      <p:pic>
        <p:nvPicPr>
          <p:cNvPr id="4" name="Graphic 3">
            <a:extLst>
              <a:ext uri="{FF2B5EF4-FFF2-40B4-BE49-F238E27FC236}">
                <a16:creationId xmlns:a16="http://schemas.microsoft.com/office/drawing/2014/main" id="{E46E52ED-0545-03BB-5AB6-4552E92B99F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617"/>
          <a:stretch/>
        </p:blipFill>
        <p:spPr>
          <a:xfrm>
            <a:off x="0" y="0"/>
            <a:ext cx="6153048" cy="6858000"/>
          </a:xfrm>
          <a:prstGeom prst="rect">
            <a:avLst/>
          </a:prstGeom>
        </p:spPr>
      </p:pic>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06404F0-C6D6-98DF-5397-EF0F68B0140E}"/>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256" t="-150" r="58720" b="30269"/>
          <a:stretch/>
        </p:blipFill>
        <p:spPr>
          <a:xfrm>
            <a:off x="8972551" y="5081287"/>
            <a:ext cx="3219450" cy="1776714"/>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58669"/>
            <a:ext cx="6192838" cy="3687763"/>
          </a:xfrm>
        </p:spPr>
        <p:txBody>
          <a:bodyPr>
            <a:normAutofit/>
          </a:bodyPr>
          <a:lstStyle>
            <a:lvl1pPr marL="228600" indent="-228600">
              <a:lnSpc>
                <a:spcPct val="100000"/>
              </a:lnSpc>
              <a:spcBef>
                <a:spcPts val="0"/>
              </a:spcBef>
              <a:spcAft>
                <a:spcPts val="600"/>
              </a:spcAft>
              <a:buFont typeface="Arial" panose="020B0604020202020204" pitchFamily="34" charset="0"/>
              <a:buChar char="•"/>
              <a:defRPr sz="2000"/>
            </a:lvl1pPr>
            <a:lvl2pPr marL="685800" indent="-228600">
              <a:lnSpc>
                <a:spcPct val="100000"/>
              </a:lnSpc>
              <a:spcBef>
                <a:spcPts val="0"/>
              </a:spcBef>
              <a:spcAft>
                <a:spcPts val="600"/>
              </a:spcAft>
              <a:defRPr sz="2000"/>
            </a:lvl2pPr>
            <a:lvl3pPr marL="1143000" indent="-228600">
              <a:lnSpc>
                <a:spcPct val="100000"/>
              </a:lnSpc>
              <a:spcBef>
                <a:spcPts val="0"/>
              </a:spcBef>
              <a:spcAft>
                <a:spcPts val="600"/>
              </a:spcAft>
              <a:defRPr sz="2000"/>
            </a:lvl3pPr>
            <a:lvl4pPr marL="1600200" indent="-228600">
              <a:lnSpc>
                <a:spcPct val="100000"/>
              </a:lnSpc>
              <a:spcBef>
                <a:spcPts val="0"/>
              </a:spcBef>
              <a:spcAft>
                <a:spcPts val="600"/>
              </a:spcAft>
              <a:defRPr sz="2000"/>
            </a:lvl4pPr>
            <a:lvl5pPr marL="2057400" indent="-228600">
              <a:lnSpc>
                <a:spcPct val="100000"/>
              </a:lnSpc>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295483" y="2058670"/>
            <a:ext cx="3002755" cy="3687763"/>
          </a:xfrm>
        </p:spPr>
        <p:txBody>
          <a:bodyPr>
            <a:normAutofit/>
          </a:bodyPr>
          <a:lstStyle>
            <a:lvl1pPr marL="0" indent="0">
              <a:lnSpc>
                <a:spcPct val="100000"/>
              </a:lnSpc>
              <a:spcBef>
                <a:spcPts val="1000"/>
              </a:spcBef>
              <a:spcAft>
                <a:spcPts val="600"/>
              </a:spcAft>
              <a:buFont typeface="+mj-lt"/>
              <a:buNone/>
              <a:defRPr sz="2000"/>
            </a:lvl1pPr>
            <a:lvl2pPr marL="228600" indent="-228600">
              <a:lnSpc>
                <a:spcPct val="100000"/>
              </a:lnSpc>
              <a:spcBef>
                <a:spcPts val="1000"/>
              </a:spcBef>
              <a:spcAft>
                <a:spcPts val="600"/>
              </a:spcAft>
              <a:buFont typeface="+mj-lt"/>
              <a:buNone/>
              <a:defRPr sz="2000"/>
            </a:lvl2pPr>
            <a:lvl3pPr marL="0" indent="0">
              <a:lnSpc>
                <a:spcPct val="100000"/>
              </a:lnSpc>
              <a:spcBef>
                <a:spcPts val="1000"/>
              </a:spcBef>
              <a:spcAft>
                <a:spcPts val="600"/>
              </a:spcAft>
              <a:buFont typeface="+mj-lt"/>
              <a:buNone/>
              <a:defRPr sz="2000"/>
            </a:lvl3pPr>
            <a:lvl4pPr marL="0" indent="0">
              <a:lnSpc>
                <a:spcPct val="100000"/>
              </a:lnSpc>
              <a:spcBef>
                <a:spcPts val="1000"/>
              </a:spcBef>
              <a:spcAft>
                <a:spcPts val="600"/>
              </a:spcAft>
              <a:buFont typeface="+mj-lt"/>
              <a:buNone/>
              <a:defRPr sz="2000"/>
            </a:lvl4pPr>
            <a:lvl5pPr marL="0" indent="0">
              <a:lnSpc>
                <a:spcPct val="100000"/>
              </a:lnSpc>
              <a:spcBef>
                <a:spcPts val="1000"/>
              </a:spcBef>
              <a:spcAft>
                <a:spcPts val="600"/>
              </a:spcAft>
              <a:buFont typeface="+mj-lt"/>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196348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43429"/>
            <a:ext cx="10405174" cy="3925467"/>
          </a:xfrm>
        </p:spPr>
        <p:txBody>
          <a:bodyP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500"/>
              </a:spcBef>
              <a:spcAft>
                <a:spcPts val="600"/>
              </a:spcAft>
              <a:defRPr sz="2000"/>
            </a:lvl2pPr>
            <a:lvl3pPr marL="1143000" indent="-228600">
              <a:lnSpc>
                <a:spcPct val="100000"/>
              </a:lnSpc>
              <a:spcBef>
                <a:spcPts val="500"/>
              </a:spcBef>
              <a:spcAft>
                <a:spcPts val="600"/>
              </a:spcAft>
              <a:defRPr sz="2000"/>
            </a:lvl3pPr>
            <a:lvl4pPr marL="1600200" indent="-228600">
              <a:lnSpc>
                <a:spcPct val="100000"/>
              </a:lnSpc>
              <a:spcBef>
                <a:spcPts val="500"/>
              </a:spcBef>
              <a:spcAft>
                <a:spcPts val="600"/>
              </a:spcAft>
              <a:defRPr sz="2000"/>
            </a:lvl4pPr>
            <a:lvl5pPr marL="2057400" indent="-228600">
              <a:lnSpc>
                <a:spcPct val="100000"/>
              </a:lnSpc>
              <a:spcBef>
                <a:spcPts val="50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3676824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5F4A3D2-0CBC-CF43-C14A-141B19AE6711}"/>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433" t="-5525" r="24023" b="11733"/>
          <a:stretch/>
        </p:blipFill>
        <p:spPr>
          <a:xfrm>
            <a:off x="4478101" y="0"/>
            <a:ext cx="7713899" cy="685800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1352" y="505016"/>
            <a:ext cx="5775656" cy="3284932"/>
          </a:xfrm>
        </p:spPr>
        <p:txBody>
          <a:bodyPr anchor="b">
            <a:normAutofit/>
          </a:bodyPr>
          <a:lstStyle>
            <a:lvl1pPr>
              <a:defRPr sz="40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911353" y="4006024"/>
            <a:ext cx="5794248" cy="2346960"/>
          </a:xfrm>
        </p:spPr>
        <p:txBody>
          <a:bodyPr>
            <a:normAutofit/>
          </a:bodyPr>
          <a:lstStyle>
            <a:lvl1pPr marL="0" indent="0">
              <a:lnSpc>
                <a:spcPts val="2400"/>
              </a:lnSpc>
              <a:spcBef>
                <a:spcPts val="0"/>
              </a:spcBef>
              <a:spcAft>
                <a:spcPts val="1200"/>
              </a:spcAft>
              <a:buFont typeface="Arial" panose="020B0604020202020204" pitchFamily="34" charset="0"/>
              <a:buNone/>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Tree>
    <p:extLst>
      <p:ext uri="{BB962C8B-B14F-4D97-AF65-F5344CB8AC3E}">
        <p14:creationId xmlns:p14="http://schemas.microsoft.com/office/powerpoint/2010/main" val="3828155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add title</a:t>
            </a:r>
          </a:p>
        </p:txBody>
      </p:sp>
      <p:grpSp>
        <p:nvGrpSpPr>
          <p:cNvPr id="815" name="Group 814">
            <a:extLst>
              <a:ext uri="{FF2B5EF4-FFF2-40B4-BE49-F238E27FC236}">
                <a16:creationId xmlns:a16="http://schemas.microsoft.com/office/drawing/2014/main" id="{98F70650-8E48-1844-382B-91FBA9C8DD1F}"/>
              </a:ext>
              <a:ext uri="{C183D7F6-B498-43B3-948B-1728B52AA6E4}">
                <adec:decorative xmlns:adec="http://schemas.microsoft.com/office/drawing/2017/decorative" val="1"/>
              </a:ext>
            </a:extLst>
          </p:cNvPr>
          <p:cNvGrpSpPr/>
          <p:nvPr userDrawn="1"/>
        </p:nvGrpSpPr>
        <p:grpSpPr>
          <a:xfrm>
            <a:off x="5716" y="-50037"/>
            <a:ext cx="12186031" cy="3025624"/>
            <a:chOff x="5716" y="-50037"/>
            <a:chExt cx="12186031" cy="3025624"/>
          </a:xfrm>
        </p:grpSpPr>
        <p:sp>
          <p:nvSpPr>
            <p:cNvPr id="12" name="Freeform: Shape 11">
              <a:extLst>
                <a:ext uri="{FF2B5EF4-FFF2-40B4-BE49-F238E27FC236}">
                  <a16:creationId xmlns:a16="http://schemas.microsoft.com/office/drawing/2014/main" id="{696CB0C7-73C9-4B92-88CA-FE7D026ED481}"/>
                </a:ext>
              </a:extLst>
            </p:cNvPr>
            <p:cNvSpPr/>
            <p:nvPr/>
          </p:nvSpPr>
          <p:spPr>
            <a:xfrm>
              <a:off x="9865435" y="2327548"/>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14163" y="1807872"/>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92192" y="292266"/>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8070" y="29318"/>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776" name="Freeform 775">
              <a:extLst>
                <a:ext uri="{FF2B5EF4-FFF2-40B4-BE49-F238E27FC236}">
                  <a16:creationId xmlns:a16="http://schemas.microsoft.com/office/drawing/2014/main" id="{8AE234EC-24BB-C203-13CC-0DE3E8682DFF}"/>
                </a:ext>
              </a:extLst>
            </p:cNvPr>
            <p:cNvSpPr/>
            <p:nvPr/>
          </p:nvSpPr>
          <p:spPr>
            <a:xfrm>
              <a:off x="10809444" y="-12696"/>
              <a:ext cx="1265873" cy="505824"/>
            </a:xfrm>
            <a:custGeom>
              <a:avLst/>
              <a:gdLst>
                <a:gd name="connsiteX0" fmla="*/ 0 w 1265873"/>
                <a:gd name="connsiteY0" fmla="*/ 0 h 505824"/>
                <a:gd name="connsiteX1" fmla="*/ 945372 w 1265873"/>
                <a:gd name="connsiteY1" fmla="*/ 0 h 505824"/>
                <a:gd name="connsiteX2" fmla="*/ 1265873 w 1265873"/>
                <a:gd name="connsiteY2" fmla="*/ 102450 h 505824"/>
                <a:gd name="connsiteX3" fmla="*/ 1265873 w 1265873"/>
                <a:gd name="connsiteY3" fmla="*/ 505824 h 505824"/>
                <a:gd name="connsiteX4" fmla="*/ 0 w 1265873"/>
                <a:gd name="connsiteY4" fmla="*/ 101688 h 50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873" h="505824">
                  <a:moveTo>
                    <a:pt x="0" y="0"/>
                  </a:moveTo>
                  <a:lnTo>
                    <a:pt x="945372" y="0"/>
                  </a:lnTo>
                  <a:lnTo>
                    <a:pt x="1265873" y="102450"/>
                  </a:lnTo>
                  <a:lnTo>
                    <a:pt x="1265873" y="505824"/>
                  </a:lnTo>
                  <a:lnTo>
                    <a:pt x="0" y="101688"/>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6110" y="93055"/>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91315" y="2655"/>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9975" y="328071"/>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14396" y="782994"/>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20690" y="630380"/>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42608" y="1060036"/>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5769" y="422916"/>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7813" y="852572"/>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6438" y="247828"/>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789" name="Freeform 788">
              <a:extLst>
                <a:ext uri="{FF2B5EF4-FFF2-40B4-BE49-F238E27FC236}">
                  <a16:creationId xmlns:a16="http://schemas.microsoft.com/office/drawing/2014/main" id="{9CB742FD-E6D8-87A6-F66D-D5830EC0FE4B}"/>
                </a:ext>
              </a:extLst>
            </p:cNvPr>
            <p:cNvSpPr/>
            <p:nvPr/>
          </p:nvSpPr>
          <p:spPr>
            <a:xfrm>
              <a:off x="5145790" y="-12696"/>
              <a:ext cx="3539857" cy="1070447"/>
            </a:xfrm>
            <a:custGeom>
              <a:avLst/>
              <a:gdLst>
                <a:gd name="connsiteX0" fmla="*/ 0 w 3539857"/>
                <a:gd name="connsiteY0" fmla="*/ 0 h 1070447"/>
                <a:gd name="connsiteX1" fmla="*/ 2020293 w 3539857"/>
                <a:gd name="connsiteY1" fmla="*/ 0 h 1070447"/>
                <a:gd name="connsiteX2" fmla="*/ 3539857 w 3539857"/>
                <a:gd name="connsiteY2" fmla="*/ 459354 h 1070447"/>
                <a:gd name="connsiteX3" fmla="*/ 3539857 w 3539857"/>
                <a:gd name="connsiteY3" fmla="*/ 1070447 h 1070447"/>
              </a:gdLst>
              <a:ahLst/>
              <a:cxnLst>
                <a:cxn ang="0">
                  <a:pos x="connsiteX0" y="connsiteY0"/>
                </a:cxn>
                <a:cxn ang="0">
                  <a:pos x="connsiteX1" y="connsiteY1"/>
                </a:cxn>
                <a:cxn ang="0">
                  <a:pos x="connsiteX2" y="connsiteY2"/>
                </a:cxn>
                <a:cxn ang="0">
                  <a:pos x="connsiteX3" y="connsiteY3"/>
                </a:cxn>
              </a:cxnLst>
              <a:rect l="l" t="t" r="r" b="b"/>
              <a:pathLst>
                <a:path w="3539857" h="1070447">
                  <a:moveTo>
                    <a:pt x="0" y="0"/>
                  </a:moveTo>
                  <a:lnTo>
                    <a:pt x="2020293" y="0"/>
                  </a:lnTo>
                  <a:lnTo>
                    <a:pt x="3539857" y="459354"/>
                  </a:lnTo>
                  <a:lnTo>
                    <a:pt x="3539857" y="1070447"/>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785" name="Freeform 784">
              <a:extLst>
                <a:ext uri="{FF2B5EF4-FFF2-40B4-BE49-F238E27FC236}">
                  <a16:creationId xmlns:a16="http://schemas.microsoft.com/office/drawing/2014/main" id="{95880C50-423C-1BDB-74B3-19400311FDC0}"/>
                </a:ext>
              </a:extLst>
            </p:cNvPr>
            <p:cNvSpPr/>
            <p:nvPr/>
          </p:nvSpPr>
          <p:spPr>
            <a:xfrm>
              <a:off x="7200361" y="-12696"/>
              <a:ext cx="1734016" cy="450213"/>
            </a:xfrm>
            <a:custGeom>
              <a:avLst/>
              <a:gdLst>
                <a:gd name="connsiteX0" fmla="*/ 0 w 1734016"/>
                <a:gd name="connsiteY0" fmla="*/ 0 h 450213"/>
                <a:gd name="connsiteX1" fmla="*/ 901572 w 1734016"/>
                <a:gd name="connsiteY1" fmla="*/ 0 h 450213"/>
                <a:gd name="connsiteX2" fmla="*/ 1734016 w 1734016"/>
                <a:gd name="connsiteY2" fmla="*/ 251510 h 450213"/>
                <a:gd name="connsiteX3" fmla="*/ 1489476 w 1734016"/>
                <a:gd name="connsiteY3" fmla="*/ 450213 h 450213"/>
              </a:gdLst>
              <a:ahLst/>
              <a:cxnLst>
                <a:cxn ang="0">
                  <a:pos x="connsiteX0" y="connsiteY0"/>
                </a:cxn>
                <a:cxn ang="0">
                  <a:pos x="connsiteX1" y="connsiteY1"/>
                </a:cxn>
                <a:cxn ang="0">
                  <a:pos x="connsiteX2" y="connsiteY2"/>
                </a:cxn>
                <a:cxn ang="0">
                  <a:pos x="connsiteX3" y="connsiteY3"/>
                </a:cxn>
              </a:cxnLst>
              <a:rect l="l" t="t" r="r" b="b"/>
              <a:pathLst>
                <a:path w="1734016" h="450213">
                  <a:moveTo>
                    <a:pt x="0" y="0"/>
                  </a:moveTo>
                  <a:lnTo>
                    <a:pt x="901572" y="0"/>
                  </a:lnTo>
                  <a:lnTo>
                    <a:pt x="1734016" y="251510"/>
                  </a:lnTo>
                  <a:lnTo>
                    <a:pt x="1489476" y="450213"/>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780" name="Freeform 779">
              <a:extLst>
                <a:ext uri="{FF2B5EF4-FFF2-40B4-BE49-F238E27FC236}">
                  <a16:creationId xmlns:a16="http://schemas.microsoft.com/office/drawing/2014/main" id="{DA802240-291A-34FF-3135-1B01B1041638}"/>
                </a:ext>
              </a:extLst>
            </p:cNvPr>
            <p:cNvSpPr/>
            <p:nvPr userDrawn="1"/>
          </p:nvSpPr>
          <p:spPr>
            <a:xfrm>
              <a:off x="8136109" y="-12695"/>
              <a:ext cx="1588137" cy="527789"/>
            </a:xfrm>
            <a:custGeom>
              <a:avLst/>
              <a:gdLst>
                <a:gd name="connsiteX0" fmla="*/ 0 w 1588137"/>
                <a:gd name="connsiteY0" fmla="*/ 0 h 527789"/>
                <a:gd name="connsiteX1" fmla="*/ 792404 w 1588137"/>
                <a:gd name="connsiteY1" fmla="*/ 0 h 527789"/>
                <a:gd name="connsiteX2" fmla="*/ 1588137 w 1588137"/>
                <a:gd name="connsiteY2" fmla="*/ 240590 h 527789"/>
                <a:gd name="connsiteX3" fmla="*/ 1588137 w 1588137"/>
                <a:gd name="connsiteY3" fmla="*/ 503158 h 527789"/>
                <a:gd name="connsiteX4" fmla="*/ 1334201 w 1588137"/>
                <a:gd name="connsiteY4" fmla="*/ 426216 h 527789"/>
                <a:gd name="connsiteX5" fmla="*/ 1331408 w 1588137"/>
                <a:gd name="connsiteY5" fmla="*/ 426216 h 527789"/>
                <a:gd name="connsiteX6" fmla="*/ 1330519 w 1588137"/>
                <a:gd name="connsiteY6" fmla="*/ 426216 h 527789"/>
                <a:gd name="connsiteX7" fmla="*/ 1329503 w 1588137"/>
                <a:gd name="connsiteY7" fmla="*/ 426216 h 527789"/>
                <a:gd name="connsiteX8" fmla="*/ 1203931 w 1588137"/>
                <a:gd name="connsiteY8" fmla="*/ 527789 h 527789"/>
                <a:gd name="connsiteX9" fmla="*/ 812235 w 1588137"/>
                <a:gd name="connsiteY9" fmla="*/ 408059 h 527789"/>
                <a:gd name="connsiteX10" fmla="*/ 812235 w 1588137"/>
                <a:gd name="connsiteY10" fmla="*/ 247319 h 527789"/>
                <a:gd name="connsiteX11" fmla="*/ 812235 w 1588137"/>
                <a:gd name="connsiteY11" fmla="*/ 246557 h 527789"/>
                <a:gd name="connsiteX12" fmla="*/ 812235 w 1588137"/>
                <a:gd name="connsiteY12" fmla="*/ 245668 h 527789"/>
                <a:gd name="connsiteX13" fmla="*/ 812235 w 1588137"/>
                <a:gd name="connsiteY13" fmla="*/ 244907 h 527789"/>
                <a:gd name="connsiteX14" fmla="*/ 811473 w 1588137"/>
                <a:gd name="connsiteY14" fmla="*/ 244907 h 527789"/>
                <a:gd name="connsiteX15" fmla="*/ 810711 w 1588137"/>
                <a:gd name="connsiteY15" fmla="*/ 244907 h 527789"/>
                <a:gd name="connsiteX16" fmla="*/ 810457 w 1588137"/>
                <a:gd name="connsiteY16" fmla="*/ 245034 h 5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137" h="527789">
                  <a:moveTo>
                    <a:pt x="0" y="0"/>
                  </a:moveTo>
                  <a:lnTo>
                    <a:pt x="792404" y="0"/>
                  </a:lnTo>
                  <a:lnTo>
                    <a:pt x="1588137" y="240590"/>
                  </a:lnTo>
                  <a:lnTo>
                    <a:pt x="1588137" y="503158"/>
                  </a:lnTo>
                  <a:lnTo>
                    <a:pt x="1334201" y="426216"/>
                  </a:lnTo>
                  <a:lnTo>
                    <a:pt x="1331408" y="426216"/>
                  </a:lnTo>
                  <a:lnTo>
                    <a:pt x="1330519" y="426216"/>
                  </a:lnTo>
                  <a:lnTo>
                    <a:pt x="1329503" y="426216"/>
                  </a:lnTo>
                  <a:lnTo>
                    <a:pt x="1203931" y="527789"/>
                  </a:lnTo>
                  <a:lnTo>
                    <a:pt x="812235" y="408059"/>
                  </a:lnTo>
                  <a:lnTo>
                    <a:pt x="812235" y="247319"/>
                  </a:lnTo>
                  <a:cubicBezTo>
                    <a:pt x="812235" y="246557"/>
                    <a:pt x="812235" y="246811"/>
                    <a:pt x="812235" y="246557"/>
                  </a:cubicBezTo>
                  <a:cubicBezTo>
                    <a:pt x="812235" y="246303"/>
                    <a:pt x="812235" y="245668"/>
                    <a:pt x="812235" y="245668"/>
                  </a:cubicBezTo>
                  <a:lnTo>
                    <a:pt x="812235" y="244907"/>
                  </a:lnTo>
                  <a:lnTo>
                    <a:pt x="811473" y="244907"/>
                  </a:lnTo>
                  <a:lnTo>
                    <a:pt x="810711" y="244907"/>
                  </a:lnTo>
                  <a:lnTo>
                    <a:pt x="810457" y="245034"/>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6181" y="-34166"/>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778" name="Freeform 777">
              <a:extLst>
                <a:ext uri="{FF2B5EF4-FFF2-40B4-BE49-F238E27FC236}">
                  <a16:creationId xmlns:a16="http://schemas.microsoft.com/office/drawing/2014/main" id="{9EBADD24-CA3B-B936-2CC1-E5826527A689}"/>
                </a:ext>
              </a:extLst>
            </p:cNvPr>
            <p:cNvSpPr/>
            <p:nvPr/>
          </p:nvSpPr>
          <p:spPr>
            <a:xfrm>
              <a:off x="8963680" y="-12696"/>
              <a:ext cx="1050864" cy="231449"/>
            </a:xfrm>
            <a:custGeom>
              <a:avLst/>
              <a:gdLst>
                <a:gd name="connsiteX0" fmla="*/ 0 w 1050864"/>
                <a:gd name="connsiteY0" fmla="*/ 0 h 231449"/>
                <a:gd name="connsiteX1" fmla="*/ 1050864 w 1050864"/>
                <a:gd name="connsiteY1" fmla="*/ 0 h 231449"/>
                <a:gd name="connsiteX2" fmla="*/ 765898 w 1050864"/>
                <a:gd name="connsiteY2" fmla="*/ 231449 h 231449"/>
              </a:gdLst>
              <a:ahLst/>
              <a:cxnLst>
                <a:cxn ang="0">
                  <a:pos x="connsiteX0" y="connsiteY0"/>
                </a:cxn>
                <a:cxn ang="0">
                  <a:pos x="connsiteX1" y="connsiteY1"/>
                </a:cxn>
                <a:cxn ang="0">
                  <a:pos x="connsiteX2" y="connsiteY2"/>
                </a:cxn>
              </a:cxnLst>
              <a:rect l="l" t="t" r="r" b="b"/>
              <a:pathLst>
                <a:path w="1050864" h="231449">
                  <a:moveTo>
                    <a:pt x="0" y="0"/>
                  </a:moveTo>
                  <a:lnTo>
                    <a:pt x="1050864" y="0"/>
                  </a:lnTo>
                  <a:lnTo>
                    <a:pt x="765898" y="231449"/>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15659" y="853334"/>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81530" y="884949"/>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404156" y="746047"/>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64261" y="715448"/>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60760" y="1948171"/>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64746" y="1925190"/>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71476" y="1752133"/>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6134" y="1831742"/>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70252" y="307756"/>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80737" y="38713"/>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797" name="Freeform 796">
              <a:extLst>
                <a:ext uri="{FF2B5EF4-FFF2-40B4-BE49-F238E27FC236}">
                  <a16:creationId xmlns:a16="http://schemas.microsoft.com/office/drawing/2014/main" id="{28C8952C-5B46-D1EC-FECE-2E1A2E1C1C1C}"/>
                </a:ext>
              </a:extLst>
            </p:cNvPr>
            <p:cNvSpPr/>
            <p:nvPr/>
          </p:nvSpPr>
          <p:spPr>
            <a:xfrm>
              <a:off x="4281244" y="-12696"/>
              <a:ext cx="1826185" cy="510522"/>
            </a:xfrm>
            <a:custGeom>
              <a:avLst/>
              <a:gdLst>
                <a:gd name="connsiteX0" fmla="*/ 45999 w 1826185"/>
                <a:gd name="connsiteY0" fmla="*/ 0 h 510522"/>
                <a:gd name="connsiteX1" fmla="*/ 795429 w 1826185"/>
                <a:gd name="connsiteY1" fmla="*/ 0 h 510522"/>
                <a:gd name="connsiteX2" fmla="*/ 1826185 w 1826185"/>
                <a:gd name="connsiteY2" fmla="*/ 311945 h 510522"/>
                <a:gd name="connsiteX3" fmla="*/ 1583294 w 1826185"/>
                <a:gd name="connsiteY3" fmla="*/ 510522 h 510522"/>
                <a:gd name="connsiteX4" fmla="*/ 0 w 1826185"/>
                <a:gd name="connsiteY4" fmla="*/ 31856 h 510522"/>
                <a:gd name="connsiteX5" fmla="*/ 13332 w 1826185"/>
                <a:gd name="connsiteY5" fmla="*/ 21064 h 510522"/>
                <a:gd name="connsiteX6" fmla="*/ 14728 w 1826185"/>
                <a:gd name="connsiteY6" fmla="*/ 21952 h 510522"/>
                <a:gd name="connsiteX7" fmla="*/ 16887 w 1826185"/>
                <a:gd name="connsiteY7" fmla="*/ 21952 h 510522"/>
                <a:gd name="connsiteX8" fmla="*/ 18664 w 1826185"/>
                <a:gd name="connsiteY8" fmla="*/ 21952 h 510522"/>
                <a:gd name="connsiteX9" fmla="*/ 20188 w 1826185"/>
                <a:gd name="connsiteY9" fmla="*/ 21064 h 5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185" h="510522">
                  <a:moveTo>
                    <a:pt x="45999" y="0"/>
                  </a:moveTo>
                  <a:lnTo>
                    <a:pt x="795429" y="0"/>
                  </a:lnTo>
                  <a:lnTo>
                    <a:pt x="1826185" y="311945"/>
                  </a:lnTo>
                  <a:lnTo>
                    <a:pt x="1583294" y="510522"/>
                  </a:lnTo>
                  <a:lnTo>
                    <a:pt x="0" y="31856"/>
                  </a:lnTo>
                  <a:lnTo>
                    <a:pt x="13332" y="21064"/>
                  </a:lnTo>
                  <a:cubicBezTo>
                    <a:pt x="13751" y="21432"/>
                    <a:pt x="14220" y="21737"/>
                    <a:pt x="14728" y="21952"/>
                  </a:cubicBezTo>
                  <a:cubicBezTo>
                    <a:pt x="15439" y="22079"/>
                    <a:pt x="16176" y="22079"/>
                    <a:pt x="16887" y="21952"/>
                  </a:cubicBezTo>
                  <a:lnTo>
                    <a:pt x="18664" y="21952"/>
                  </a:lnTo>
                  <a:cubicBezTo>
                    <a:pt x="19210" y="21737"/>
                    <a:pt x="19731" y="21432"/>
                    <a:pt x="20188" y="21064"/>
                  </a:cubicBezTo>
                  <a:close/>
                </a:path>
              </a:pathLst>
            </a:custGeom>
            <a:solidFill>
              <a:schemeClr val="accent3"/>
            </a:solidFill>
            <a:ln w="12690" cap="flat">
              <a:noFill/>
              <a:prstDash val="solid"/>
              <a:miter/>
            </a:ln>
          </p:spPr>
          <p:txBody>
            <a:bodyPr wrap="square" rtlCol="0" anchor="ctr">
              <a:noAutofit/>
            </a:bodyPr>
            <a:lstStyle/>
            <a:p>
              <a:endParaRPr lang="en-US" dirty="0"/>
            </a:p>
          </p:txBody>
        </p:sp>
        <p:sp>
          <p:nvSpPr>
            <p:cNvPr id="803" name="Freeform 802">
              <a:extLst>
                <a:ext uri="{FF2B5EF4-FFF2-40B4-BE49-F238E27FC236}">
                  <a16:creationId xmlns:a16="http://schemas.microsoft.com/office/drawing/2014/main" id="{FA10EB6E-9C26-5CF2-4D48-9099D7D162DF}"/>
                </a:ext>
              </a:extLst>
            </p:cNvPr>
            <p:cNvSpPr/>
            <p:nvPr/>
          </p:nvSpPr>
          <p:spPr>
            <a:xfrm>
              <a:off x="3884723" y="-12695"/>
              <a:ext cx="242636" cy="547597"/>
            </a:xfrm>
            <a:custGeom>
              <a:avLst/>
              <a:gdLst>
                <a:gd name="connsiteX0" fmla="*/ 0 w 242636"/>
                <a:gd name="connsiteY0" fmla="*/ 0 h 547597"/>
                <a:gd name="connsiteX1" fmla="*/ 242636 w 242636"/>
                <a:gd name="connsiteY1" fmla="*/ 0 h 547597"/>
                <a:gd name="connsiteX2" fmla="*/ 242636 w 242636"/>
                <a:gd name="connsiteY2" fmla="*/ 61948 h 547597"/>
                <a:gd name="connsiteX3" fmla="*/ 242636 w 242636"/>
                <a:gd name="connsiteY3" fmla="*/ 165553 h 547597"/>
                <a:gd name="connsiteX4" fmla="*/ 242636 w 242636"/>
                <a:gd name="connsiteY4" fmla="*/ 350036 h 547597"/>
                <a:gd name="connsiteX5" fmla="*/ 0 w 242636"/>
                <a:gd name="connsiteY5" fmla="*/ 547597 h 54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36" h="547597">
                  <a:moveTo>
                    <a:pt x="0" y="0"/>
                  </a:moveTo>
                  <a:lnTo>
                    <a:pt x="242636" y="0"/>
                  </a:lnTo>
                  <a:lnTo>
                    <a:pt x="242636" y="61948"/>
                  </a:lnTo>
                  <a:lnTo>
                    <a:pt x="242636" y="165553"/>
                  </a:lnTo>
                  <a:lnTo>
                    <a:pt x="242636" y="350036"/>
                  </a:lnTo>
                  <a:lnTo>
                    <a:pt x="0" y="547597"/>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801" name="Freeform 800">
              <a:extLst>
                <a:ext uri="{FF2B5EF4-FFF2-40B4-BE49-F238E27FC236}">
                  <a16:creationId xmlns:a16="http://schemas.microsoft.com/office/drawing/2014/main" id="{5CD91505-58C6-46EC-09EA-BF96BB70EFC8}"/>
                </a:ext>
              </a:extLst>
            </p:cNvPr>
            <p:cNvSpPr/>
            <p:nvPr/>
          </p:nvSpPr>
          <p:spPr>
            <a:xfrm>
              <a:off x="2048998" y="-12696"/>
              <a:ext cx="1824932" cy="551786"/>
            </a:xfrm>
            <a:custGeom>
              <a:avLst/>
              <a:gdLst>
                <a:gd name="connsiteX0" fmla="*/ 0 w 1824932"/>
                <a:gd name="connsiteY0" fmla="*/ 0 h 551786"/>
                <a:gd name="connsiteX1" fmla="*/ 1824932 w 1824932"/>
                <a:gd name="connsiteY1" fmla="*/ 0 h 551786"/>
                <a:gd name="connsiteX2" fmla="*/ 1824932 w 1824932"/>
                <a:gd name="connsiteY2" fmla="*/ 551786 h 551786"/>
              </a:gdLst>
              <a:ahLst/>
              <a:cxnLst>
                <a:cxn ang="0">
                  <a:pos x="connsiteX0" y="connsiteY0"/>
                </a:cxn>
                <a:cxn ang="0">
                  <a:pos x="connsiteX1" y="connsiteY1"/>
                </a:cxn>
                <a:cxn ang="0">
                  <a:pos x="connsiteX2" y="connsiteY2"/>
                </a:cxn>
              </a:cxnLst>
              <a:rect l="l" t="t" r="r" b="b"/>
              <a:pathLst>
                <a:path w="1824932" h="551786">
                  <a:moveTo>
                    <a:pt x="0" y="0"/>
                  </a:moveTo>
                  <a:lnTo>
                    <a:pt x="1824932" y="0"/>
                  </a:lnTo>
                  <a:lnTo>
                    <a:pt x="1824932" y="551786"/>
                  </a:lnTo>
                  <a:close/>
                </a:path>
              </a:pathLst>
            </a:custGeom>
            <a:solidFill>
              <a:schemeClr val="accent5"/>
            </a:solidFill>
            <a:ln w="12690" cap="flat">
              <a:noFill/>
              <a:prstDash val="solid"/>
              <a:miter/>
            </a:ln>
          </p:spPr>
          <p:txBody>
            <a:bodyPr wrap="square" rtlCol="0" anchor="ctr">
              <a:noAutofit/>
            </a:bodyP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60071" y="934974"/>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7235" y="1770925"/>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9272" y="1087842"/>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41185" y="2444231"/>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41438" y="2122369"/>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41684" y="934974"/>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41513" y="1301655"/>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13557" y="1551906"/>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8167" y="1663130"/>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5839" y="853461"/>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14396" y="1105871"/>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61095" y="984364"/>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6179" y="1190431"/>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30751" y="653742"/>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7740" y="1906144"/>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8740" y="2153603"/>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14168" y="2732192"/>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40295" y="2510254"/>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45628" y="2372748"/>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8994" y="1476234"/>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30587" y="1419734"/>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34015" y="1311177"/>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85459" y="893328"/>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5716" y="7225"/>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810" name="Freeform 809">
              <a:extLst>
                <a:ext uri="{FF2B5EF4-FFF2-40B4-BE49-F238E27FC236}">
                  <a16:creationId xmlns:a16="http://schemas.microsoft.com/office/drawing/2014/main" id="{47B922FA-CDEA-A2D1-1DF9-A5354EB44AE0}"/>
                </a:ext>
              </a:extLst>
            </p:cNvPr>
            <p:cNvSpPr/>
            <p:nvPr/>
          </p:nvSpPr>
          <p:spPr>
            <a:xfrm>
              <a:off x="5716" y="-12696"/>
              <a:ext cx="4239343" cy="1032611"/>
            </a:xfrm>
            <a:custGeom>
              <a:avLst/>
              <a:gdLst>
                <a:gd name="connsiteX0" fmla="*/ 0 w 4239343"/>
                <a:gd name="connsiteY0" fmla="*/ 0 h 1032611"/>
                <a:gd name="connsiteX1" fmla="*/ 672711 w 4239343"/>
                <a:gd name="connsiteY1" fmla="*/ 0 h 1032611"/>
                <a:gd name="connsiteX2" fmla="*/ 4239343 w 4239343"/>
                <a:gd name="connsiteY2" fmla="*/ 897391 h 1032611"/>
                <a:gd name="connsiteX3" fmla="*/ 4073015 w 4239343"/>
                <a:gd name="connsiteY3" fmla="*/ 1032611 h 1032611"/>
                <a:gd name="connsiteX4" fmla="*/ 0 w 4239343"/>
                <a:gd name="connsiteY4" fmla="*/ 9764 h 1032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032611">
                  <a:moveTo>
                    <a:pt x="0" y="0"/>
                  </a:moveTo>
                  <a:lnTo>
                    <a:pt x="672711" y="0"/>
                  </a:lnTo>
                  <a:lnTo>
                    <a:pt x="4239343" y="897391"/>
                  </a:lnTo>
                  <a:lnTo>
                    <a:pt x="4073015" y="1032611"/>
                  </a:lnTo>
                  <a:lnTo>
                    <a:pt x="0" y="9764"/>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60272" y="1245789"/>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81041" y="1164022"/>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85358" y="1007980"/>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8071" y="318802"/>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13889" y="773218"/>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13453" y="1240964"/>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11548" y="62009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10914" y="62161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11511" y="624285"/>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31815" y="1056862"/>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10914" y="621111"/>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10914" y="620222"/>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13326" y="621619"/>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33593" y="848890"/>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32958" y="1055973"/>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94787" y="855746"/>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51688" y="-391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6245" y="1065369"/>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85011" y="445262"/>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791" name="Freeform 790">
              <a:extLst>
                <a:ext uri="{FF2B5EF4-FFF2-40B4-BE49-F238E27FC236}">
                  <a16:creationId xmlns:a16="http://schemas.microsoft.com/office/drawing/2014/main" id="{676E1FD3-28A9-7EA4-4B57-B6D4974B61F1}"/>
                </a:ext>
              </a:extLst>
            </p:cNvPr>
            <p:cNvSpPr/>
            <p:nvPr/>
          </p:nvSpPr>
          <p:spPr>
            <a:xfrm>
              <a:off x="7164989" y="-12695"/>
              <a:ext cx="1525737" cy="460751"/>
            </a:xfrm>
            <a:custGeom>
              <a:avLst/>
              <a:gdLst>
                <a:gd name="connsiteX0" fmla="*/ 0 w 1525737"/>
                <a:gd name="connsiteY0" fmla="*/ 0 h 460751"/>
                <a:gd name="connsiteX1" fmla="*/ 34663 w 1525737"/>
                <a:gd name="connsiteY1" fmla="*/ 0 h 460751"/>
                <a:gd name="connsiteX2" fmla="*/ 1524087 w 1525737"/>
                <a:gd name="connsiteY2" fmla="*/ 450213 h 460751"/>
                <a:gd name="connsiteX3" fmla="*/ 1521801 w 1525737"/>
                <a:gd name="connsiteY3" fmla="*/ 452117 h 460751"/>
                <a:gd name="connsiteX4" fmla="*/ 1521458 w 1525737"/>
                <a:gd name="connsiteY4" fmla="*/ 452460 h 460751"/>
                <a:gd name="connsiteX5" fmla="*/ 1521801 w 1525737"/>
                <a:gd name="connsiteY5" fmla="*/ 459100 h 460751"/>
                <a:gd name="connsiteX6" fmla="*/ 1525737 w 1525737"/>
                <a:gd name="connsiteY6" fmla="*/ 460751 h 460751"/>
                <a:gd name="connsiteX7" fmla="*/ 1524087 w 1525737"/>
                <a:gd name="connsiteY7" fmla="*/ 460751 h 460751"/>
                <a:gd name="connsiteX8" fmla="*/ 1520404 w 1525737"/>
                <a:gd name="connsiteY8" fmla="*/ 459608 h 46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737" h="460751">
                  <a:moveTo>
                    <a:pt x="0" y="0"/>
                  </a:moveTo>
                  <a:lnTo>
                    <a:pt x="34663" y="0"/>
                  </a:lnTo>
                  <a:lnTo>
                    <a:pt x="1524087" y="450213"/>
                  </a:lnTo>
                  <a:lnTo>
                    <a:pt x="1521801" y="452117"/>
                  </a:lnTo>
                  <a:cubicBezTo>
                    <a:pt x="1521674" y="452231"/>
                    <a:pt x="1521560" y="452346"/>
                    <a:pt x="1521458" y="452460"/>
                  </a:cubicBezTo>
                  <a:cubicBezTo>
                    <a:pt x="1519719" y="454390"/>
                    <a:pt x="1519871" y="457361"/>
                    <a:pt x="1521801" y="459100"/>
                  </a:cubicBezTo>
                  <a:cubicBezTo>
                    <a:pt x="1522855" y="460129"/>
                    <a:pt x="1524264" y="460713"/>
                    <a:pt x="1525737" y="460751"/>
                  </a:cubicBezTo>
                  <a:lnTo>
                    <a:pt x="1524087" y="460751"/>
                  </a:lnTo>
                  <a:lnTo>
                    <a:pt x="1520404" y="45960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8851" y="23348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9994" y="23487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7073" y="232719"/>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5923" y="239448"/>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50375" y="397522"/>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25389" y="226244"/>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783" name="Freeform 782">
              <a:extLst>
                <a:ext uri="{FF2B5EF4-FFF2-40B4-BE49-F238E27FC236}">
                  <a16:creationId xmlns:a16="http://schemas.microsoft.com/office/drawing/2014/main" id="{AC5F2025-A1DD-E6B5-9595-D6808C59AB5E}"/>
                </a:ext>
              </a:extLst>
            </p:cNvPr>
            <p:cNvSpPr/>
            <p:nvPr/>
          </p:nvSpPr>
          <p:spPr>
            <a:xfrm>
              <a:off x="8928349" y="-12696"/>
              <a:ext cx="802500" cy="241733"/>
            </a:xfrm>
            <a:custGeom>
              <a:avLst/>
              <a:gdLst>
                <a:gd name="connsiteX0" fmla="*/ 0 w 802500"/>
                <a:gd name="connsiteY0" fmla="*/ 0 h 241733"/>
                <a:gd name="connsiteX1" fmla="*/ 35612 w 802500"/>
                <a:gd name="connsiteY1" fmla="*/ 0 h 241733"/>
                <a:gd name="connsiteX2" fmla="*/ 800850 w 802500"/>
                <a:gd name="connsiteY2" fmla="*/ 231195 h 241733"/>
                <a:gd name="connsiteX3" fmla="*/ 798437 w 802500"/>
                <a:gd name="connsiteY3" fmla="*/ 233099 h 241733"/>
                <a:gd name="connsiteX4" fmla="*/ 798095 w 802500"/>
                <a:gd name="connsiteY4" fmla="*/ 233442 h 241733"/>
                <a:gd name="connsiteX5" fmla="*/ 798437 w 802500"/>
                <a:gd name="connsiteY5" fmla="*/ 240082 h 241733"/>
                <a:gd name="connsiteX6" fmla="*/ 802500 w 802500"/>
                <a:gd name="connsiteY6" fmla="*/ 241733 h 241733"/>
                <a:gd name="connsiteX7" fmla="*/ 800722 w 802500"/>
                <a:gd name="connsiteY7" fmla="*/ 241733 h 241733"/>
                <a:gd name="connsiteX8" fmla="*/ 797041 w 802500"/>
                <a:gd name="connsiteY8" fmla="*/ 240844 h 2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0" h="241733">
                  <a:moveTo>
                    <a:pt x="0" y="0"/>
                  </a:moveTo>
                  <a:lnTo>
                    <a:pt x="35612" y="0"/>
                  </a:lnTo>
                  <a:lnTo>
                    <a:pt x="800850" y="231195"/>
                  </a:lnTo>
                  <a:lnTo>
                    <a:pt x="798437" y="233099"/>
                  </a:lnTo>
                  <a:cubicBezTo>
                    <a:pt x="798310" y="233214"/>
                    <a:pt x="798196" y="233328"/>
                    <a:pt x="798095" y="233442"/>
                  </a:cubicBezTo>
                  <a:cubicBezTo>
                    <a:pt x="796355" y="235372"/>
                    <a:pt x="796507" y="238343"/>
                    <a:pt x="798437" y="240082"/>
                  </a:cubicBezTo>
                  <a:cubicBezTo>
                    <a:pt x="799529" y="241136"/>
                    <a:pt x="800989" y="241733"/>
                    <a:pt x="802500" y="241733"/>
                  </a:cubicBezTo>
                  <a:lnTo>
                    <a:pt x="800722" y="241733"/>
                  </a:lnTo>
                  <a:lnTo>
                    <a:pt x="797041" y="240844"/>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31483" y="228021"/>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7157" y="-45212"/>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25613" y="-50037"/>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773" name="Freeform 772">
              <a:extLst>
                <a:ext uri="{FF2B5EF4-FFF2-40B4-BE49-F238E27FC236}">
                  <a16:creationId xmlns:a16="http://schemas.microsoft.com/office/drawing/2014/main" id="{933BA95F-42B0-929B-69A1-690B15D71E8F}"/>
                </a:ext>
              </a:extLst>
            </p:cNvPr>
            <p:cNvSpPr/>
            <p:nvPr/>
          </p:nvSpPr>
          <p:spPr>
            <a:xfrm>
              <a:off x="10803222" y="89626"/>
              <a:ext cx="1276793" cy="415944"/>
            </a:xfrm>
            <a:custGeom>
              <a:avLst/>
              <a:gdLst>
                <a:gd name="connsiteX0" fmla="*/ 7364 w 1276793"/>
                <a:gd name="connsiteY0" fmla="*/ 0 h 415944"/>
                <a:gd name="connsiteX1" fmla="*/ 1273238 w 1276793"/>
                <a:gd name="connsiteY1" fmla="*/ 404136 h 415944"/>
                <a:gd name="connsiteX2" fmla="*/ 1273238 w 1276793"/>
                <a:gd name="connsiteY2" fmla="*/ 411119 h 415944"/>
                <a:gd name="connsiteX3" fmla="*/ 1273238 w 1276793"/>
                <a:gd name="connsiteY3" fmla="*/ 412135 h 415944"/>
                <a:gd name="connsiteX4" fmla="*/ 1273238 w 1276793"/>
                <a:gd name="connsiteY4" fmla="*/ 413024 h 415944"/>
                <a:gd name="connsiteX5" fmla="*/ 1273873 w 1276793"/>
                <a:gd name="connsiteY5" fmla="*/ 413786 h 415944"/>
                <a:gd name="connsiteX6" fmla="*/ 1273873 w 1276793"/>
                <a:gd name="connsiteY6" fmla="*/ 414547 h 415944"/>
                <a:gd name="connsiteX7" fmla="*/ 1274635 w 1276793"/>
                <a:gd name="connsiteY7" fmla="*/ 414547 h 415944"/>
                <a:gd name="connsiteX8" fmla="*/ 1276793 w 1276793"/>
                <a:gd name="connsiteY8" fmla="*/ 415944 h 415944"/>
                <a:gd name="connsiteX9" fmla="*/ 0 w 1276793"/>
                <a:gd name="connsiteY9" fmla="*/ 8380 h 415944"/>
                <a:gd name="connsiteX10" fmla="*/ 2032 w 1276793"/>
                <a:gd name="connsiteY10" fmla="*/ 8380 h 415944"/>
                <a:gd name="connsiteX11" fmla="*/ 2044 w 1276793"/>
                <a:gd name="connsiteY11" fmla="*/ 8380 h 415944"/>
                <a:gd name="connsiteX12" fmla="*/ 7364 w 1276793"/>
                <a:gd name="connsiteY12" fmla="*/ 3555 h 4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6793" h="415944">
                  <a:moveTo>
                    <a:pt x="7364" y="0"/>
                  </a:moveTo>
                  <a:lnTo>
                    <a:pt x="1273238" y="404136"/>
                  </a:lnTo>
                  <a:lnTo>
                    <a:pt x="1273238" y="411119"/>
                  </a:lnTo>
                  <a:cubicBezTo>
                    <a:pt x="1273238" y="412135"/>
                    <a:pt x="1273238" y="411246"/>
                    <a:pt x="1273238" y="412135"/>
                  </a:cubicBezTo>
                  <a:cubicBezTo>
                    <a:pt x="1273238" y="413024"/>
                    <a:pt x="1273238" y="413024"/>
                    <a:pt x="1273238" y="413024"/>
                  </a:cubicBezTo>
                  <a:lnTo>
                    <a:pt x="1273873" y="413786"/>
                  </a:lnTo>
                  <a:lnTo>
                    <a:pt x="1273873" y="414547"/>
                  </a:lnTo>
                  <a:lnTo>
                    <a:pt x="1274635" y="414547"/>
                  </a:lnTo>
                  <a:lnTo>
                    <a:pt x="1276793" y="415944"/>
                  </a:lnTo>
                  <a:lnTo>
                    <a:pt x="0" y="8380"/>
                  </a:lnTo>
                  <a:cubicBezTo>
                    <a:pt x="673" y="8519"/>
                    <a:pt x="1359" y="8519"/>
                    <a:pt x="2032" y="8380"/>
                  </a:cubicBezTo>
                  <a:cubicBezTo>
                    <a:pt x="2032" y="8380"/>
                    <a:pt x="2044" y="8380"/>
                    <a:pt x="2044" y="8380"/>
                  </a:cubicBezTo>
                  <a:cubicBezTo>
                    <a:pt x="4850" y="8519"/>
                    <a:pt x="7225" y="6361"/>
                    <a:pt x="7364" y="3555"/>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75222" y="89754"/>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6333" y="88992"/>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7095" y="-10169"/>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72343" y="-44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74619" y="-7757"/>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15659" y="1046958"/>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804867" y="876188"/>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63347" y="7055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6395" y="7047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64363" y="7055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8426" y="715194"/>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54004" y="84012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54512" y="841272"/>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51592" y="83873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63347" y="705496"/>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65125" y="705544"/>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7538" y="705544"/>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9179" y="83746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50576" y="837971"/>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43338" y="841653"/>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54258" y="8406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53115" y="838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6645" y="837463"/>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7430" y="1283498"/>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8829" y="1549367"/>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8232" y="1559397"/>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23731" y="1513308"/>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8867" y="1653480"/>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20372" y="1411608"/>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20645" y="1414274"/>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9826" y="1413005"/>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22334" y="141795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20683" y="1303051"/>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92955" y="14533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95368" y="145668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94225" y="145465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94960" y="1302543"/>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91050" y="1452745"/>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93463" y="145388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85210" y="1456554"/>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94479" y="1454903"/>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9527" y="14522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30995" y="1451095"/>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8202" y="1550002"/>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9921" y="1409865"/>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83936" y="983729"/>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85332" y="1130249"/>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5716" y="100673"/>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74794" y="1027406"/>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80127" y="102918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5716" y="-2932"/>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60930" y="879489"/>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61437" y="881266"/>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8390" y="878727"/>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12" name="Freeform 811">
              <a:extLst>
                <a:ext uri="{FF2B5EF4-FFF2-40B4-BE49-F238E27FC236}">
                  <a16:creationId xmlns:a16="http://schemas.microsoft.com/office/drawing/2014/main" id="{50B8F123-EE23-99D3-DF8D-303C7DB6546B}"/>
                </a:ext>
              </a:extLst>
            </p:cNvPr>
            <p:cNvSpPr/>
            <p:nvPr/>
          </p:nvSpPr>
          <p:spPr>
            <a:xfrm>
              <a:off x="678430" y="-12696"/>
              <a:ext cx="3578310" cy="897391"/>
            </a:xfrm>
            <a:custGeom>
              <a:avLst/>
              <a:gdLst>
                <a:gd name="connsiteX0" fmla="*/ 0 w 3578310"/>
                <a:gd name="connsiteY0" fmla="*/ 0 h 897391"/>
                <a:gd name="connsiteX1" fmla="*/ 39959 w 3578310"/>
                <a:gd name="connsiteY1" fmla="*/ 0 h 897391"/>
                <a:gd name="connsiteX2" fmla="*/ 3578310 w 3578310"/>
                <a:gd name="connsiteY2" fmla="*/ 890788 h 897391"/>
                <a:gd name="connsiteX3" fmla="*/ 3577168 w 3578310"/>
                <a:gd name="connsiteY3" fmla="*/ 890788 h 897391"/>
                <a:gd name="connsiteX4" fmla="*/ 3575136 w 3578310"/>
                <a:gd name="connsiteY4" fmla="*/ 890788 h 897391"/>
                <a:gd name="connsiteX5" fmla="*/ 3573993 w 3578310"/>
                <a:gd name="connsiteY5" fmla="*/ 891423 h 897391"/>
                <a:gd name="connsiteX6" fmla="*/ 3566629 w 3578310"/>
                <a:gd name="connsiteY6" fmla="*/ 897391 h 8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310" h="897391">
                  <a:moveTo>
                    <a:pt x="0" y="0"/>
                  </a:moveTo>
                  <a:lnTo>
                    <a:pt x="39959" y="0"/>
                  </a:lnTo>
                  <a:lnTo>
                    <a:pt x="3578310" y="890788"/>
                  </a:lnTo>
                  <a:lnTo>
                    <a:pt x="3577168" y="890788"/>
                  </a:lnTo>
                  <a:lnTo>
                    <a:pt x="3575136" y="890788"/>
                  </a:lnTo>
                  <a:lnTo>
                    <a:pt x="3573993" y="891423"/>
                  </a:lnTo>
                  <a:lnTo>
                    <a:pt x="3566629" y="897391"/>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8263" y="87783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6105" y="87745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61056" y="8806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9406" y="87898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50645" y="881647"/>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75526" y="877457"/>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9256" y="1332127"/>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74058" y="1257597"/>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60145" y="1458078"/>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71011" y="1155769"/>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71687" y="1158436"/>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505216" y="99947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70374" y="1155515"/>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71392" y="1000235"/>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71646" y="1162625"/>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54228" y="12277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54228" y="12296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52704" y="12261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504217" y="997483"/>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50927" y="1226033"/>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43436" y="1229537"/>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52704" y="1226363"/>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9276" y="12250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54228" y="1227760"/>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52653" y="1225220"/>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9479" y="1353076"/>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70319" y="1153023"/>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9109" y="2038698"/>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7636" y="2018257"/>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60507" y="2121480"/>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55605" y="19152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54405" y="1916810"/>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55303" y="1920111"/>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9714" y="2018510"/>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54334" y="1916175"/>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55350" y="1915413"/>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55300" y="2020288"/>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8017" y="1916810"/>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50708" y="1939156"/>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7256" y="193433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55097" y="1933061"/>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8145" y="1935347"/>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81024" y="1889258"/>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82675" y="1816633"/>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70283" y="1817395"/>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74498" y="1739183"/>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71496" y="1803174"/>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53395" y="1738040"/>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9213" y="33761"/>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7435" y="32619"/>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9496" y="915675"/>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73372" y="640029"/>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9333" y="505190"/>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64538" y="506714"/>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9524" y="17651"/>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22792" y="293917"/>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23300" y="295694"/>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20760" y="293155"/>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9237" y="292012"/>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21141" y="293409"/>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7205" y="29188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22919" y="29493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12507" y="296710"/>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61334" y="293663"/>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83199" y="337340"/>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84468" y="546581"/>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807" name="Freeform 806">
              <a:extLst>
                <a:ext uri="{FF2B5EF4-FFF2-40B4-BE49-F238E27FC236}">
                  <a16:creationId xmlns:a16="http://schemas.microsoft.com/office/drawing/2014/main" id="{2B053F69-4645-CC09-81FA-FEE8DA57DD97}"/>
                </a:ext>
              </a:extLst>
            </p:cNvPr>
            <p:cNvSpPr/>
            <p:nvPr/>
          </p:nvSpPr>
          <p:spPr>
            <a:xfrm>
              <a:off x="2014803" y="-12696"/>
              <a:ext cx="1865222" cy="563292"/>
            </a:xfrm>
            <a:custGeom>
              <a:avLst/>
              <a:gdLst>
                <a:gd name="connsiteX0" fmla="*/ 0 w 1865222"/>
                <a:gd name="connsiteY0" fmla="*/ 0 h 563292"/>
                <a:gd name="connsiteX1" fmla="*/ 34554 w 1865222"/>
                <a:gd name="connsiteY1" fmla="*/ 0 h 563292"/>
                <a:gd name="connsiteX2" fmla="*/ 1859128 w 1865222"/>
                <a:gd name="connsiteY2" fmla="*/ 551786 h 563292"/>
                <a:gd name="connsiteX3" fmla="*/ 1859128 w 1865222"/>
                <a:gd name="connsiteY3" fmla="*/ 558515 h 563292"/>
                <a:gd name="connsiteX4" fmla="*/ 1859191 w 1865222"/>
                <a:gd name="connsiteY4" fmla="*/ 558998 h 563292"/>
                <a:gd name="connsiteX5" fmla="*/ 1865222 w 1865222"/>
                <a:gd name="connsiteY5" fmla="*/ 563213 h 563292"/>
                <a:gd name="connsiteX6" fmla="*/ 1863444 w 1865222"/>
                <a:gd name="connsiteY6" fmla="*/ 563213 h 56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222" h="563292">
                  <a:moveTo>
                    <a:pt x="0" y="0"/>
                  </a:moveTo>
                  <a:lnTo>
                    <a:pt x="34554" y="0"/>
                  </a:lnTo>
                  <a:lnTo>
                    <a:pt x="1859128" y="551786"/>
                  </a:lnTo>
                  <a:lnTo>
                    <a:pt x="1859128" y="558515"/>
                  </a:lnTo>
                  <a:cubicBezTo>
                    <a:pt x="1859140" y="558680"/>
                    <a:pt x="1859166" y="558833"/>
                    <a:pt x="1859191" y="558998"/>
                  </a:cubicBezTo>
                  <a:cubicBezTo>
                    <a:pt x="1859686" y="561829"/>
                    <a:pt x="1862390" y="563708"/>
                    <a:pt x="1865222" y="563213"/>
                  </a:cubicBezTo>
                  <a:lnTo>
                    <a:pt x="1863444" y="563213"/>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805" name="Freeform 804">
              <a:extLst>
                <a:ext uri="{FF2B5EF4-FFF2-40B4-BE49-F238E27FC236}">
                  <a16:creationId xmlns:a16="http://schemas.microsoft.com/office/drawing/2014/main" id="{6A455F2E-C95D-C0C6-4699-32D861181A07}"/>
                </a:ext>
              </a:extLst>
            </p:cNvPr>
            <p:cNvSpPr/>
            <p:nvPr/>
          </p:nvSpPr>
          <p:spPr>
            <a:xfrm>
              <a:off x="3874057" y="-12696"/>
              <a:ext cx="10538" cy="563600"/>
            </a:xfrm>
            <a:custGeom>
              <a:avLst/>
              <a:gdLst>
                <a:gd name="connsiteX0" fmla="*/ 0 w 10538"/>
                <a:gd name="connsiteY0" fmla="*/ 0 h 563600"/>
                <a:gd name="connsiteX1" fmla="*/ 10538 w 10538"/>
                <a:gd name="connsiteY1" fmla="*/ 0 h 563600"/>
                <a:gd name="connsiteX2" fmla="*/ 10538 w 10538"/>
                <a:gd name="connsiteY2" fmla="*/ 558515 h 563600"/>
                <a:gd name="connsiteX3" fmla="*/ 10538 w 10538"/>
                <a:gd name="connsiteY3" fmla="*/ 559277 h 563600"/>
                <a:gd name="connsiteX4" fmla="*/ 9776 w 10538"/>
                <a:gd name="connsiteY4" fmla="*/ 560547 h 563600"/>
                <a:gd name="connsiteX5" fmla="*/ 8253 w 10538"/>
                <a:gd name="connsiteY5" fmla="*/ 562705 h 563600"/>
                <a:gd name="connsiteX6" fmla="*/ 5460 w 10538"/>
                <a:gd name="connsiteY6" fmla="*/ 563594 h 563600"/>
                <a:gd name="connsiteX7" fmla="*/ 5447 w 10538"/>
                <a:gd name="connsiteY7" fmla="*/ 563594 h 563600"/>
                <a:gd name="connsiteX8" fmla="*/ 0 w 10538"/>
                <a:gd name="connsiteY8" fmla="*/ 558642 h 5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63600">
                  <a:moveTo>
                    <a:pt x="0" y="0"/>
                  </a:moveTo>
                  <a:lnTo>
                    <a:pt x="10538" y="0"/>
                  </a:lnTo>
                  <a:lnTo>
                    <a:pt x="10538" y="558515"/>
                  </a:lnTo>
                  <a:cubicBezTo>
                    <a:pt x="10538" y="559277"/>
                    <a:pt x="10538" y="559277"/>
                    <a:pt x="10538" y="559277"/>
                  </a:cubicBezTo>
                  <a:cubicBezTo>
                    <a:pt x="10475" y="559785"/>
                    <a:pt x="10208" y="560255"/>
                    <a:pt x="9776" y="560547"/>
                  </a:cubicBezTo>
                  <a:cubicBezTo>
                    <a:pt x="9459" y="561385"/>
                    <a:pt x="8938" y="562134"/>
                    <a:pt x="8253" y="562705"/>
                  </a:cubicBezTo>
                  <a:cubicBezTo>
                    <a:pt x="7415" y="563239"/>
                    <a:pt x="6450" y="563556"/>
                    <a:pt x="5460" y="563594"/>
                  </a:cubicBezTo>
                  <a:cubicBezTo>
                    <a:pt x="5460" y="563594"/>
                    <a:pt x="5447" y="563594"/>
                    <a:pt x="5447" y="563594"/>
                  </a:cubicBezTo>
                  <a:cubicBezTo>
                    <a:pt x="2577" y="563734"/>
                    <a:pt x="139" y="561512"/>
                    <a:pt x="0" y="558642"/>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9412" y="1077164"/>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50022" y="925959"/>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50120" y="928371"/>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70992" y="1066258"/>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9406" y="927102"/>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50549" y="925324"/>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6070" y="1068289"/>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51565" y="926213"/>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9251" y="705163"/>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71401" y="869319"/>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9415" y="1993117"/>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32288" y="1284895"/>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32201" y="2121608"/>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61202" y="1762418"/>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72442" y="1763815"/>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34455" y="1653607"/>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33820" y="2121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8733" y="108060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9272" y="1078192"/>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25489" y="15586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24783" y="11856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54950" y="1184845"/>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6220" y="1246276"/>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14269" y="1198811"/>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5809" y="1144215"/>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14396" y="1095460"/>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51141" y="114599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24682" y="837096"/>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6460" y="83797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7221" y="839748"/>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7441" y="772710"/>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23031" y="83632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21762" y="83581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6429" y="840637"/>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25698" y="8373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6460" y="838352"/>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5914" y="835812"/>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6570" y="1592028"/>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50176" y="1181925"/>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33409" y="1048107"/>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13889" y="97065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11984" y="969890"/>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14396" y="972429"/>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9434" y="843049"/>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51043" y="969382"/>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14269" y="971413"/>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11222" y="969382"/>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13381" y="970651"/>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75476" y="495174"/>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6276" y="81349"/>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8816" y="1372121"/>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15642" y="1166689"/>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8816" y="1166054"/>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104139" y="643457"/>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7740" y="2095706"/>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83621" y="1886338"/>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6765" y="1890401"/>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7075" y="1888496"/>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84256" y="1886300"/>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94185" y="213379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7836" y="2137986"/>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6470" y="213506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7359" y="213659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7976" y="1652845"/>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5962" y="2134431"/>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7359" y="21395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7613" y="21377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7105" y="2135955"/>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12136" y="2825894"/>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32931" y="2603574"/>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13914" y="2971398"/>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9884" y="250162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31153" y="250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31106" y="2505302"/>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103502" y="2869063"/>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30861" y="2500223"/>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9719" y="2501239"/>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8835" y="2870840"/>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33185" y="2501493"/>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25123" y="2340343"/>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9384" y="2724955"/>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104869" y="2721066"/>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7470" y="2340221"/>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9052" y="2743111"/>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8476" y="2840876"/>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85067" y="2740191"/>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32709" y="2320830"/>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10002687" y="2372748"/>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10614" y="2134414"/>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8074" y="2632904"/>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33010" y="2113154"/>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8167" y="355369"/>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6255" y="317787"/>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11168" y="515220"/>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6337" y="413520"/>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7786" y="527155"/>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9740" y="234750"/>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8598" y="23322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6820" y="232211"/>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9455" y="236782"/>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8439" y="395992"/>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6541" y="1273975"/>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7563" y="1369061"/>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7480" y="1997053"/>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7734" y="1937124"/>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55097" y="1932681"/>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7891" y="1935347"/>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6748" y="1933823"/>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83389" y="1882920"/>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64443" y="1908303"/>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70785" y="33761"/>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7359" y="152730"/>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60341" y="1814474"/>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64646" y="1248709"/>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62587" y="1114886"/>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8432" y="1114886"/>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8804" y="1080097"/>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8988" y="1082382"/>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9368" y="1016613"/>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9391" y="927610"/>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60976" y="1762926"/>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62284" y="1728391"/>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703400" y="1554955"/>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305022" y="971413"/>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15349" y="1184337"/>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6863" y="896376"/>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6407" y="643076"/>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34210" y="1541601"/>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9245" y="2365541"/>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80321" y="2740059"/>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64449" y="412631"/>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25425" y="491227"/>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87" name="Freeform 786">
              <a:extLst>
                <a:ext uri="{FF2B5EF4-FFF2-40B4-BE49-F238E27FC236}">
                  <a16:creationId xmlns:a16="http://schemas.microsoft.com/office/drawing/2014/main" id="{590AA2E1-0474-EB08-6589-3593E4C77CB1}"/>
                </a:ext>
              </a:extLst>
            </p:cNvPr>
            <p:cNvSpPr/>
            <p:nvPr/>
          </p:nvSpPr>
          <p:spPr>
            <a:xfrm>
              <a:off x="8100642" y="-12696"/>
              <a:ext cx="849448" cy="254177"/>
            </a:xfrm>
            <a:custGeom>
              <a:avLst/>
              <a:gdLst>
                <a:gd name="connsiteX0" fmla="*/ 0 w 849448"/>
                <a:gd name="connsiteY0" fmla="*/ 0 h 254177"/>
                <a:gd name="connsiteX1" fmla="*/ 34179 w 849448"/>
                <a:gd name="connsiteY1" fmla="*/ 0 h 254177"/>
                <a:gd name="connsiteX2" fmla="*/ 847575 w 849448"/>
                <a:gd name="connsiteY2" fmla="*/ 245922 h 254177"/>
                <a:gd name="connsiteX3" fmla="*/ 848591 w 849448"/>
                <a:gd name="connsiteY3" fmla="*/ 245922 h 254177"/>
                <a:gd name="connsiteX4" fmla="*/ 849352 w 849448"/>
                <a:gd name="connsiteY4" fmla="*/ 245922 h 254177"/>
                <a:gd name="connsiteX5" fmla="*/ 849352 w 849448"/>
                <a:gd name="connsiteY5" fmla="*/ 246684 h 254177"/>
                <a:gd name="connsiteX6" fmla="*/ 849352 w 849448"/>
                <a:gd name="connsiteY6" fmla="*/ 247446 h 254177"/>
                <a:gd name="connsiteX7" fmla="*/ 849352 w 849448"/>
                <a:gd name="connsiteY7" fmla="*/ 248335 h 254177"/>
                <a:gd name="connsiteX8" fmla="*/ 849352 w 849448"/>
                <a:gd name="connsiteY8" fmla="*/ 249097 h 254177"/>
                <a:gd name="connsiteX9" fmla="*/ 849352 w 849448"/>
                <a:gd name="connsiteY9" fmla="*/ 250747 h 254177"/>
                <a:gd name="connsiteX10" fmla="*/ 844273 w 849448"/>
                <a:gd name="connsiteY10" fmla="*/ 254175 h 254177"/>
                <a:gd name="connsiteX11" fmla="*/ 842623 w 849448"/>
                <a:gd name="connsiteY11" fmla="*/ 254175 h 254177"/>
                <a:gd name="connsiteX12" fmla="*/ 838814 w 849448"/>
                <a:gd name="connsiteY12" fmla="*/ 253033 h 254177"/>
                <a:gd name="connsiteX13" fmla="*/ 835385 w 849448"/>
                <a:gd name="connsiteY13" fmla="*/ 252398 h 2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448" h="254177">
                  <a:moveTo>
                    <a:pt x="0" y="0"/>
                  </a:moveTo>
                  <a:lnTo>
                    <a:pt x="34179" y="0"/>
                  </a:lnTo>
                  <a:lnTo>
                    <a:pt x="847575" y="245922"/>
                  </a:lnTo>
                  <a:lnTo>
                    <a:pt x="848591" y="245922"/>
                  </a:lnTo>
                  <a:lnTo>
                    <a:pt x="849352" y="245922"/>
                  </a:lnTo>
                  <a:lnTo>
                    <a:pt x="849352" y="246684"/>
                  </a:lnTo>
                  <a:lnTo>
                    <a:pt x="849352" y="247446"/>
                  </a:lnTo>
                  <a:cubicBezTo>
                    <a:pt x="849403" y="247738"/>
                    <a:pt x="849403" y="248043"/>
                    <a:pt x="849352" y="248335"/>
                  </a:cubicBezTo>
                  <a:cubicBezTo>
                    <a:pt x="849352" y="249097"/>
                    <a:pt x="849352" y="249097"/>
                    <a:pt x="849352" y="249097"/>
                  </a:cubicBezTo>
                  <a:cubicBezTo>
                    <a:pt x="849480" y="249643"/>
                    <a:pt x="849480" y="250201"/>
                    <a:pt x="849352" y="250747"/>
                  </a:cubicBezTo>
                  <a:cubicBezTo>
                    <a:pt x="848577" y="252868"/>
                    <a:pt x="846534" y="254251"/>
                    <a:pt x="844273" y="254175"/>
                  </a:cubicBezTo>
                  <a:lnTo>
                    <a:pt x="842623" y="254175"/>
                  </a:lnTo>
                  <a:lnTo>
                    <a:pt x="838814" y="253033"/>
                  </a:lnTo>
                  <a:lnTo>
                    <a:pt x="835385" y="25239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7359" y="49251"/>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61519" y="1759745"/>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6070" y="1096476"/>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303604" y="1202620"/>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6951" y="1679889"/>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814" name="Freeform 813">
              <a:extLst>
                <a:ext uri="{FF2B5EF4-FFF2-40B4-BE49-F238E27FC236}">
                  <a16:creationId xmlns:a16="http://schemas.microsoft.com/office/drawing/2014/main" id="{EC028D00-36CF-FFB5-08EF-4C1A78592E51}"/>
                </a:ext>
              </a:extLst>
            </p:cNvPr>
            <p:cNvSpPr/>
            <p:nvPr userDrawn="1"/>
          </p:nvSpPr>
          <p:spPr>
            <a:xfrm>
              <a:off x="4127359" y="-12695"/>
              <a:ext cx="10792" cy="66581"/>
            </a:xfrm>
            <a:custGeom>
              <a:avLst/>
              <a:gdLst>
                <a:gd name="connsiteX0" fmla="*/ 0 w 10792"/>
                <a:gd name="connsiteY0" fmla="*/ 0 h 66581"/>
                <a:gd name="connsiteX1" fmla="*/ 10792 w 10792"/>
                <a:gd name="connsiteY1" fmla="*/ 0 h 66581"/>
                <a:gd name="connsiteX2" fmla="*/ 10792 w 10792"/>
                <a:gd name="connsiteY2" fmla="*/ 61947 h 66581"/>
                <a:gd name="connsiteX3" fmla="*/ 6221 w 10792"/>
                <a:gd name="connsiteY3" fmla="*/ 66518 h 66581"/>
                <a:gd name="connsiteX4" fmla="*/ 0 w 10792"/>
                <a:gd name="connsiteY4" fmla="*/ 61947 h 6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 h="66581">
                  <a:moveTo>
                    <a:pt x="0" y="0"/>
                  </a:moveTo>
                  <a:lnTo>
                    <a:pt x="10792" y="0"/>
                  </a:lnTo>
                  <a:lnTo>
                    <a:pt x="10792" y="61947"/>
                  </a:lnTo>
                  <a:cubicBezTo>
                    <a:pt x="10424" y="64309"/>
                    <a:pt x="8583" y="66150"/>
                    <a:pt x="6221" y="66518"/>
                  </a:cubicBezTo>
                  <a:cubicBezTo>
                    <a:pt x="3251" y="66975"/>
                    <a:pt x="457" y="64931"/>
                    <a:pt x="0" y="61947"/>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901841" y="924816"/>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303604" y="1019978"/>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303604" y="1094507"/>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31850" y="1561985"/>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50338" y="1649749"/>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5914" y="943178"/>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9263" y="1042989"/>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8297380" cy="1326514"/>
          </a:xfrm>
        </p:spPr>
        <p:txBody>
          <a:bodyPr anchor="b">
            <a:normAutofit/>
          </a:bodyPr>
          <a:lstStyle>
            <a:lvl1pPr>
              <a:defRPr sz="28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65631" y="2072640"/>
            <a:ext cx="8324089" cy="3493008"/>
          </a:xfrm>
        </p:spPr>
        <p:txBody>
          <a:bodyPr>
            <a:normAutofit/>
          </a:bodyPr>
          <a:lstStyle>
            <a:lvl1pPr marL="228600" indent="-228600">
              <a:lnSpc>
                <a:spcPts val="2400"/>
              </a:lnSpc>
              <a:spcBef>
                <a:spcPts val="0"/>
              </a:spcBef>
              <a:spcAft>
                <a:spcPts val="1200"/>
              </a:spcAft>
              <a:buFont typeface="Arial" panose="020B0604020202020204" pitchFamily="34" charset="0"/>
              <a:buChar char="•"/>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pic>
        <p:nvPicPr>
          <p:cNvPr id="9" name="Graphic 8">
            <a:extLst>
              <a:ext uri="{FF2B5EF4-FFF2-40B4-BE49-F238E27FC236}">
                <a16:creationId xmlns:a16="http://schemas.microsoft.com/office/drawing/2014/main" id="{900D319D-67F8-5830-99A3-7EB562C28B3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86" r="26226" b="3861"/>
          <a:stretch/>
        </p:blipFill>
        <p:spPr>
          <a:xfrm>
            <a:off x="9415463" y="264696"/>
            <a:ext cx="2776538" cy="6593304"/>
          </a:xfrm>
          <a:prstGeom prst="rect">
            <a:avLst/>
          </a:prstGeom>
        </p:spPr>
      </p:pic>
    </p:spTree>
    <p:extLst>
      <p:ext uri="{BB962C8B-B14F-4D97-AF65-F5344CB8AC3E}">
        <p14:creationId xmlns:p14="http://schemas.microsoft.com/office/powerpoint/2010/main" val="316123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02208" y="42062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7625969" y="-9144"/>
            <a:ext cx="4581525" cy="6602413"/>
          </a:xfrm>
        </p:spPr>
        <p:txBody>
          <a:bodyPr>
            <a:normAutofit/>
          </a:bodyPr>
          <a:lstStyle>
            <a:lvl1pPr marL="0" indent="0" algn="ctr">
              <a:buNone/>
              <a:defRPr sz="2000"/>
            </a:lvl1pPr>
          </a:lstStyle>
          <a:p>
            <a:r>
              <a:rPr lang="en-US"/>
              <a:t>Click icon to add picture</a:t>
            </a:r>
            <a:endParaRPr lang="en-US" dirty="0"/>
          </a:p>
        </p:txBody>
      </p:sp>
      <p:sp>
        <p:nvSpPr>
          <p:cNvPr id="11" name="Rectangle 10">
            <a:extLst>
              <a:ext uri="{FF2B5EF4-FFF2-40B4-BE49-F238E27FC236}">
                <a16:creationId xmlns:a16="http://schemas.microsoft.com/office/drawing/2014/main" id="{DEF559BF-05B9-49D7-5976-7CD930A65A18}"/>
              </a:ext>
              <a:ext uri="{C183D7F6-B498-43B3-948B-1728B52AA6E4}">
                <adec:decorative xmlns:adec="http://schemas.microsoft.com/office/drawing/2017/decorative" val="1"/>
              </a:ext>
            </a:extLst>
          </p:cNvPr>
          <p:cNvSpPr/>
          <p:nvPr userDrawn="1"/>
        </p:nvSpPr>
        <p:spPr>
          <a:xfrm>
            <a:off x="0" y="6583680"/>
            <a:ext cx="7620000" cy="27432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44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6000" y="17678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15240" y="-15240"/>
            <a:ext cx="4581525" cy="6602413"/>
          </a:xfrm>
        </p:spPr>
        <p:txBody>
          <a:bodyPr>
            <a:normAutofit/>
          </a:bodyPr>
          <a:lstStyle>
            <a:lvl1pPr marL="0" indent="0" algn="ctr">
              <a:buNone/>
              <a:defRPr sz="2000"/>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6096000" y="4084320"/>
            <a:ext cx="5864225" cy="2362835"/>
          </a:xfrm>
        </p:spPr>
        <p:txBody>
          <a:bodyPr>
            <a:normAutofit/>
          </a:bodyP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FDE537B4-8186-9628-C273-28B8EA981466}"/>
              </a:ext>
              <a:ext uri="{C183D7F6-B498-43B3-948B-1728B52AA6E4}">
                <adec:decorative xmlns:adec="http://schemas.microsoft.com/office/drawing/2017/decorative" val="1"/>
              </a:ext>
            </a:extLst>
          </p:cNvPr>
          <p:cNvSpPr/>
          <p:nvPr userDrawn="1"/>
        </p:nvSpPr>
        <p:spPr>
          <a:xfrm>
            <a:off x="4572000" y="6583680"/>
            <a:ext cx="7620000" cy="27432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6270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5999" y="441960"/>
            <a:ext cx="5641897" cy="3316893"/>
          </a:xfrm>
        </p:spPr>
        <p:txBody>
          <a:bodyPr anchor="b">
            <a:normAutofit/>
          </a:bodyPr>
          <a:lstStyle>
            <a:lvl1pPr>
              <a:defRPr sz="4000"/>
            </a:lvl1pPr>
          </a:lstStyle>
          <a:p>
            <a:r>
              <a:rPr lang="en-US" dirty="0"/>
              <a:t>CLICK TO add TITLE</a:t>
            </a:r>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hasCustomPrompt="1"/>
          </p:nvPr>
        </p:nvSpPr>
        <p:spPr>
          <a:xfrm>
            <a:off x="6109694" y="4068392"/>
            <a:ext cx="5580586" cy="2197590"/>
          </a:xfrm>
        </p:spPr>
        <p:txBody>
          <a:bodyPr>
            <a:normAutofit/>
          </a:bodyPr>
          <a:lstStyle>
            <a:lvl1pPr marL="0" indent="0">
              <a:lnSpc>
                <a:spcPts val="2400"/>
              </a:lnSpc>
              <a:buNone/>
              <a:defRPr sz="2800"/>
            </a:lvl1pPr>
            <a:lvl2pPr marL="457200" indent="0">
              <a:lnSpc>
                <a:spcPts val="2400"/>
              </a:lnSpc>
              <a:buNone/>
              <a:defRPr sz="2000"/>
            </a:lvl2pPr>
            <a:lvl3pPr marL="914400" indent="0">
              <a:lnSpc>
                <a:spcPts val="2400"/>
              </a:lnSpc>
              <a:buNone/>
              <a:defRPr sz="2000"/>
            </a:lvl3pPr>
            <a:lvl4pPr marL="1371600" indent="0">
              <a:lnSpc>
                <a:spcPts val="2400"/>
              </a:lnSpc>
              <a:buNone/>
              <a:defRPr sz="2000"/>
            </a:lvl4pPr>
            <a:lvl5pPr marL="1828800" indent="0">
              <a:lnSpc>
                <a:spcPts val="2400"/>
              </a:lnSpc>
              <a:buNone/>
              <a:defRPr sz="2000"/>
            </a:lvl5pPr>
          </a:lstStyle>
          <a:p>
            <a:pPr lvl="0"/>
            <a:r>
              <a:rPr lang="en-US" dirty="0"/>
              <a:t>Click to add text</a:t>
            </a:r>
          </a:p>
        </p:txBody>
      </p:sp>
      <p:pic>
        <p:nvPicPr>
          <p:cNvPr id="7" name="Graphic 6">
            <a:extLst>
              <a:ext uri="{FF2B5EF4-FFF2-40B4-BE49-F238E27FC236}">
                <a16:creationId xmlns:a16="http://schemas.microsoft.com/office/drawing/2014/main" id="{CD18796B-7A45-F026-1306-A9ADE06D886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706"/>
          <a:stretch/>
        </p:blipFill>
        <p:spPr>
          <a:xfrm>
            <a:off x="0" y="0"/>
            <a:ext cx="4661067" cy="6858000"/>
          </a:xfrm>
          <a:prstGeom prst="rect">
            <a:avLst/>
          </a:prstGeom>
        </p:spPr>
      </p:pic>
    </p:spTree>
    <p:extLst>
      <p:ext uri="{BB962C8B-B14F-4D97-AF65-F5344CB8AC3E}">
        <p14:creationId xmlns:p14="http://schemas.microsoft.com/office/powerpoint/2010/main" val="331876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228600">
              <a:lnSpc>
                <a:spcPct val="100000"/>
              </a:lnSpc>
              <a:spcBef>
                <a:spcPts val="0"/>
              </a:spcBef>
              <a:spcAft>
                <a:spcPts val="1200"/>
              </a:spcAft>
              <a:defRPr sz="2000"/>
            </a:lvl4pPr>
            <a:lvl5pPr marL="1143000">
              <a:lnSpc>
                <a:spcPct val="100000"/>
              </a:lnSpc>
              <a:spcBef>
                <a:spcPts val="0"/>
              </a:spcBef>
              <a:spcAft>
                <a:spcPts val="1200"/>
              </a:spcAft>
              <a:defRPr sz="2000"/>
            </a:lvl5pPr>
            <a:lvl6pPr marL="1600200">
              <a:defRPr/>
            </a:lvl6pPr>
          </a:lstStyle>
          <a:p>
            <a:pPr lvl="0"/>
            <a:r>
              <a:rPr lang="en-US" dirty="0"/>
              <a:t>Click to add content</a:t>
            </a:r>
          </a:p>
          <a:p>
            <a:pPr lvl="1"/>
            <a:r>
              <a:rPr lang="en-US" dirty="0"/>
              <a:t>Second level</a:t>
            </a:r>
          </a:p>
          <a:p>
            <a:pPr lvl="2"/>
            <a:r>
              <a:rPr lang="en-US" dirty="0"/>
              <a:t>Third level</a:t>
            </a:r>
          </a:p>
          <a:p>
            <a:pPr lvl="4"/>
            <a:r>
              <a:rPr lang="en-US" dirty="0"/>
              <a:t>Fourth level</a:t>
            </a:r>
          </a:p>
          <a:p>
            <a:pPr lvl="5"/>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6410644"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44013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3144837" cy="3687763"/>
          </a:xfrm>
        </p:spPr>
        <p:txBody>
          <a:bodyPr>
            <a:normAutofit/>
          </a:bodyPr>
          <a:lstStyle>
            <a:lvl1pPr marL="320040" indent="-320040">
              <a:lnSpc>
                <a:spcPct val="100000"/>
              </a:lnSpc>
              <a:spcBef>
                <a:spcPts val="0"/>
              </a:spcBef>
              <a:spcAft>
                <a:spcPts val="1200"/>
              </a:spcAft>
              <a:buFont typeface="+mj-lt"/>
              <a:buAutoNum type="arabicPeriod"/>
              <a:defRPr sz="2000"/>
            </a:lvl1pPr>
            <a:lvl2pPr marL="685800" indent="-320040">
              <a:lnSpc>
                <a:spcPct val="100000"/>
              </a:lnSpc>
              <a:spcBef>
                <a:spcPts val="0"/>
              </a:spcBef>
              <a:spcAft>
                <a:spcPts val="1200"/>
              </a:spcAft>
              <a:buFont typeface="+mj-lt"/>
              <a:buAutoNum type="alphaLcPeriod"/>
              <a:defRPr sz="2000"/>
            </a:lvl2pPr>
            <a:lvl3pPr marL="1143000" indent="-320040">
              <a:lnSpc>
                <a:spcPct val="100000"/>
              </a:lnSpc>
              <a:spcBef>
                <a:spcPts val="0"/>
              </a:spcBef>
              <a:spcAft>
                <a:spcPts val="1200"/>
              </a:spcAft>
              <a:buFont typeface="+mj-lt"/>
              <a:buAutoNum type="arabicParenR"/>
              <a:defRPr sz="2000"/>
            </a:lvl3pPr>
            <a:lvl4pPr marL="1600200" indent="-320040">
              <a:lnSpc>
                <a:spcPct val="100000"/>
              </a:lnSpc>
              <a:spcBef>
                <a:spcPts val="0"/>
              </a:spcBef>
              <a:spcAft>
                <a:spcPts val="1200"/>
              </a:spcAft>
              <a:buFont typeface="+mj-lt"/>
              <a:buAutoNum type="alphaLcParenR"/>
              <a:defRPr sz="2000"/>
            </a:lvl4pPr>
            <a:lvl5pPr marL="2057400" indent="-320040">
              <a:lnSpc>
                <a:spcPct val="100000"/>
              </a:lnSpc>
              <a:spcBef>
                <a:spcPts val="0"/>
              </a:spcBef>
              <a:spcAft>
                <a:spcPts val="1200"/>
              </a:spcAft>
              <a:buFont typeface="+mj-lt"/>
              <a:buAutoNum type="romanLcPeriod"/>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4556760" y="2073275"/>
            <a:ext cx="6192838"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09488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5815B7-4DEA-0E4D-6E8B-EDAD6559AF21}"/>
              </a:ext>
              <a:ext uri="{C183D7F6-B498-43B3-948B-1728B52AA6E4}">
                <adec:decorative xmlns:adec="http://schemas.microsoft.com/office/drawing/2017/decorative" val="1"/>
              </a:ext>
            </a:extLst>
          </p:cNvPr>
          <p:cNvSpPr/>
          <p:nvPr userDrawn="1"/>
        </p:nvSpPr>
        <p:spPr>
          <a:xfrm>
            <a:off x="0" y="6593303"/>
            <a:ext cx="2182090" cy="27432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D1046054-0FA9-558E-22C0-007C8D3DAFD0}"/>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367" t="32063" r="19367" b="20417"/>
          <a:stretch/>
        </p:blipFill>
        <p:spPr>
          <a:xfrm>
            <a:off x="4977245" y="0"/>
            <a:ext cx="7214755" cy="143907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87880"/>
            <a:ext cx="10210800" cy="1954692"/>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2179320" y="4094802"/>
            <a:ext cx="10027919" cy="2468880"/>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283264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26920"/>
            <a:ext cx="3017520" cy="3901758"/>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1" name="Content Placeholder 10">
            <a:extLst>
              <a:ext uri="{FF2B5EF4-FFF2-40B4-BE49-F238E27FC236}">
                <a16:creationId xmlns:a16="http://schemas.microsoft.com/office/drawing/2014/main" id="{0821CE3F-B178-0F88-575A-C8CB5D40EB0F}"/>
              </a:ext>
            </a:extLst>
          </p:cNvPr>
          <p:cNvSpPr>
            <a:spLocks noGrp="1"/>
          </p:cNvSpPr>
          <p:nvPr>
            <p:ph sz="quarter" idx="13" hasCustomPrompt="1"/>
          </p:nvPr>
        </p:nvSpPr>
        <p:spPr>
          <a:xfrm>
            <a:off x="4525963" y="2026603"/>
            <a:ext cx="6766877" cy="3902075"/>
          </a:xfrm>
        </p:spPr>
        <p:txBody>
          <a:bodyPr/>
          <a:lstStyle>
            <a:lvl1pPr>
              <a:spcBef>
                <a:spcPts val="0"/>
              </a:spcBef>
              <a:spcAft>
                <a:spcPts val="1200"/>
              </a:spcAft>
              <a:defRPr/>
            </a:lvl1pPr>
            <a:lvl2pPr>
              <a:spcBef>
                <a:spcPts val="0"/>
              </a:spcBef>
              <a:spcAft>
                <a:spcPts val="600"/>
              </a:spcAft>
              <a:defRPr/>
            </a:lvl2pPr>
            <a:lvl3pPr>
              <a:spcBef>
                <a:spcPts val="0"/>
              </a:spcBef>
              <a:spcAft>
                <a:spcPts val="600"/>
              </a:spcAft>
              <a:defRPr/>
            </a:lvl3pPr>
            <a:lvl4pPr>
              <a:spcBef>
                <a:spcPts val="0"/>
              </a:spcBef>
              <a:spcAft>
                <a:spcPts val="600"/>
              </a:spcAft>
              <a:defRPr sz="2000"/>
            </a:lvl4pPr>
            <a:lvl5pPr>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2307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000" b="1">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5" r:id="rId3"/>
    <p:sldLayoutId id="2147483696"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651" r:id="rId13"/>
  </p:sldLayoutIdLst>
  <p:hf hdr="0" ftr="0" dt="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s://1drv.ms/x/c/e1641d3ba3ec422b/ESeCVj24uIFDoiqno9idJn4BnrOA7mqs-Vl_YjCVLDcX4A?e=ZavuAH"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E0BCE3-7A85-71CE-E027-A8E454AF1454}"/>
              </a:ext>
            </a:extLst>
          </p:cNvPr>
          <p:cNvSpPr>
            <a:spLocks noGrp="1"/>
          </p:cNvSpPr>
          <p:nvPr>
            <p:ph type="ctrTitle"/>
          </p:nvPr>
        </p:nvSpPr>
        <p:spPr>
          <a:xfrm>
            <a:off x="6071616" y="960120"/>
            <a:ext cx="5221224" cy="3056343"/>
          </a:xfrm>
        </p:spPr>
        <p:txBody>
          <a:bodyPr>
            <a:normAutofit fontScale="90000"/>
          </a:bodyPr>
          <a:lstStyle/>
          <a:p>
            <a:r>
              <a:rPr lang="en-US" b="1" dirty="0">
                <a:solidFill>
                  <a:srgbClr val="0070C0"/>
                </a:solidFill>
              </a:rPr>
              <a:t>Analyzing the Impact of Car Features on Price and Profitability</a:t>
            </a:r>
            <a:br>
              <a:rPr lang="en-US" b="1" dirty="0">
                <a:solidFill>
                  <a:srgbClr val="0070C0"/>
                </a:solidFill>
              </a:rPr>
            </a:br>
            <a:r>
              <a:rPr lang="en-US" sz="2700" b="1" dirty="0"/>
              <a:t>BY Sakshi </a:t>
            </a:r>
            <a:r>
              <a:rPr lang="en-US" sz="2700" b="1" dirty="0" err="1"/>
              <a:t>rahiwal</a:t>
            </a:r>
            <a:endParaRPr lang="en-US" sz="2700" dirty="0"/>
          </a:p>
        </p:txBody>
      </p:sp>
      <p:sp>
        <p:nvSpPr>
          <p:cNvPr id="2" name="TextBox 1">
            <a:extLst>
              <a:ext uri="{FF2B5EF4-FFF2-40B4-BE49-F238E27FC236}">
                <a16:creationId xmlns:a16="http://schemas.microsoft.com/office/drawing/2014/main" id="{B7E16398-7BF4-3D36-205B-9D117697F42E}"/>
              </a:ext>
            </a:extLst>
          </p:cNvPr>
          <p:cNvSpPr txBox="1"/>
          <p:nvPr/>
        </p:nvSpPr>
        <p:spPr>
          <a:xfrm>
            <a:off x="6578082" y="6008914"/>
            <a:ext cx="5505061" cy="369332"/>
          </a:xfrm>
          <a:prstGeom prst="rect">
            <a:avLst/>
          </a:prstGeom>
          <a:noFill/>
        </p:spPr>
        <p:txBody>
          <a:bodyPr wrap="square" rtlCol="0">
            <a:spAutoFit/>
          </a:bodyPr>
          <a:lstStyle/>
          <a:p>
            <a:r>
              <a:rPr lang="en-US">
                <a:hlinkClick r:id="rId2"/>
              </a:rPr>
              <a:t>Car_features_excel_report.xlsx</a:t>
            </a:r>
            <a:endParaRPr lang="en-IN" dirty="0"/>
          </a:p>
        </p:txBody>
      </p:sp>
    </p:spTree>
    <p:extLst>
      <p:ext uri="{BB962C8B-B14F-4D97-AF65-F5344CB8AC3E}">
        <p14:creationId xmlns:p14="http://schemas.microsoft.com/office/powerpoint/2010/main" val="954410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278DA-3D75-0965-C4DA-C6F74FC1B0C9}"/>
              </a:ext>
            </a:extLst>
          </p:cNvPr>
          <p:cNvSpPr>
            <a:spLocks noGrp="1"/>
          </p:cNvSpPr>
          <p:nvPr>
            <p:ph type="title"/>
          </p:nvPr>
        </p:nvSpPr>
        <p:spPr>
          <a:xfrm>
            <a:off x="2094272" y="137158"/>
            <a:ext cx="9783096" cy="1101705"/>
          </a:xfrm>
        </p:spPr>
        <p:txBody>
          <a:bodyPr>
            <a:normAutofit/>
          </a:bodyPr>
          <a:lstStyle/>
          <a:p>
            <a:r>
              <a:rPr lang="en-US" sz="2400" b="1" dirty="0">
                <a:solidFill>
                  <a:schemeClr val="tx2">
                    <a:lumMod val="75000"/>
                    <a:lumOff val="25000"/>
                  </a:schemeClr>
                </a:solidFill>
                <a:latin typeface="Calibri"/>
                <a:ea typeface="Calibri"/>
                <a:cs typeface="Calibri"/>
                <a:sym typeface="Calibri"/>
              </a:rPr>
              <a:t>2</a:t>
            </a:r>
            <a:r>
              <a:rPr lang="en-US" sz="2400" b="1" dirty="0">
                <a:solidFill>
                  <a:schemeClr val="dk1"/>
                </a:solidFill>
                <a:latin typeface="Calibri"/>
                <a:ea typeface="Calibri"/>
                <a:cs typeface="Calibri"/>
                <a:sym typeface="Calibri"/>
              </a:rPr>
              <a:t>.</a:t>
            </a:r>
            <a:r>
              <a:rPr lang="en-US" sz="2400" dirty="0">
                <a:solidFill>
                  <a:schemeClr val="dk1"/>
                </a:solidFill>
                <a:latin typeface="Calibri"/>
                <a:ea typeface="Calibri"/>
                <a:cs typeface="Calibri"/>
                <a:sym typeface="Calibri"/>
              </a:rPr>
              <a:t> </a:t>
            </a:r>
            <a:r>
              <a:rPr lang="en-US" sz="2000" b="1" i="0" dirty="0">
                <a:solidFill>
                  <a:schemeClr val="tx2">
                    <a:lumMod val="75000"/>
                    <a:lumOff val="25000"/>
                  </a:schemeClr>
                </a:solidFill>
                <a:latin typeface="Arial"/>
                <a:ea typeface="Arial"/>
                <a:cs typeface="Arial"/>
                <a:sym typeface="Arial"/>
              </a:rPr>
              <a:t>What is the Relationship Between a Car's Engine Power and its Price?</a:t>
            </a:r>
            <a:br>
              <a:rPr lang="en-US" sz="2000" dirty="0">
                <a:solidFill>
                  <a:schemeClr val="tx2">
                    <a:lumMod val="75000"/>
                    <a:lumOff val="25000"/>
                  </a:schemeClr>
                </a:solidFill>
              </a:rPr>
            </a:br>
            <a:endParaRPr lang="en-IN" sz="2000" dirty="0">
              <a:solidFill>
                <a:schemeClr val="tx2">
                  <a:lumMod val="75000"/>
                  <a:lumOff val="25000"/>
                </a:schemeClr>
              </a:solidFill>
            </a:endParaRPr>
          </a:p>
        </p:txBody>
      </p:sp>
      <p:sp>
        <p:nvSpPr>
          <p:cNvPr id="3" name="Text Placeholder 2">
            <a:extLst>
              <a:ext uri="{FF2B5EF4-FFF2-40B4-BE49-F238E27FC236}">
                <a16:creationId xmlns:a16="http://schemas.microsoft.com/office/drawing/2014/main" id="{70251AB3-52C1-29D9-4657-63C1DFFD38B1}"/>
              </a:ext>
            </a:extLst>
          </p:cNvPr>
          <p:cNvSpPr>
            <a:spLocks noGrp="1"/>
          </p:cNvSpPr>
          <p:nvPr>
            <p:ph type="body" sz="quarter" idx="13"/>
          </p:nvPr>
        </p:nvSpPr>
        <p:spPr>
          <a:xfrm>
            <a:off x="3923071" y="983226"/>
            <a:ext cx="8082115" cy="5737615"/>
          </a:xfrm>
        </p:spPr>
        <p:txBody>
          <a:bodyPr>
            <a:normAutofit fontScale="55000" lnSpcReduction="20000"/>
          </a:bodyPr>
          <a:lstStyle/>
          <a:p>
            <a:pPr marL="0" marR="0" lvl="0" indent="0" algn="l" rtl="0">
              <a:spcBef>
                <a:spcPts val="0"/>
              </a:spcBef>
              <a:spcAft>
                <a:spcPts val="0"/>
              </a:spcAft>
              <a:buNone/>
            </a:pPr>
            <a:r>
              <a:rPr lang="en-US" sz="2800" b="1" i="0" dirty="0">
                <a:solidFill>
                  <a:schemeClr val="dk1"/>
                </a:solidFill>
                <a:latin typeface="Arial"/>
                <a:ea typeface="Arial"/>
                <a:cs typeface="Arial"/>
                <a:sym typeface="Arial"/>
              </a:rPr>
              <a:t>Task 2: Create a Scatter Chart with Trendline</a:t>
            </a:r>
            <a:endParaRPr lang="en-US" dirty="0"/>
          </a:p>
          <a:p>
            <a:pPr marL="0" marR="0" lvl="0" indent="0" algn="l" rtl="0">
              <a:spcBef>
                <a:spcPts val="0"/>
              </a:spcBef>
              <a:spcAft>
                <a:spcPts val="0"/>
              </a:spcAft>
              <a:buNone/>
            </a:pPr>
            <a:endParaRPr lang="en-US" sz="2800" b="1" dirty="0">
              <a:solidFill>
                <a:schemeClr val="dk1"/>
              </a:solidFill>
              <a:latin typeface="Arial"/>
              <a:ea typeface="Arial"/>
              <a:cs typeface="Arial"/>
              <a:sym typeface="Arial"/>
            </a:endParaRP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To understand the relationship between a car's engine power and its price, a scatter chart with a trendline can be created using Microsoft Excel. Follow these steps:</a:t>
            </a:r>
            <a:endParaRPr lang="en-US" dirty="0"/>
          </a:p>
          <a:p>
            <a:pPr marL="0" marR="0" lvl="0" indent="0" algn="l" rtl="0">
              <a:spcBef>
                <a:spcPts val="0"/>
              </a:spcBef>
              <a:spcAft>
                <a:spcPts val="0"/>
              </a:spcAft>
              <a:buNone/>
            </a:pPr>
            <a:endParaRPr lang="en-US" sz="2800" dirty="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800"/>
              <a:buFont typeface="Calibri"/>
              <a:buAutoNum type="arabicPeriod"/>
            </a:pPr>
            <a:r>
              <a:rPr lang="en-US" sz="2800" dirty="0">
                <a:solidFill>
                  <a:schemeClr val="dk1"/>
                </a:solidFill>
                <a:latin typeface="Calibri"/>
                <a:ea typeface="Calibri"/>
                <a:cs typeface="Calibri"/>
                <a:sym typeface="Calibri"/>
              </a:rPr>
              <a:t>Open the Excel file containing the dataset.</a:t>
            </a:r>
            <a:endParaRPr lang="en-US" dirty="0"/>
          </a:p>
          <a:p>
            <a:pPr marL="342900" marR="0" lvl="0" indent="-228600" algn="l" rtl="0">
              <a:spcBef>
                <a:spcPts val="0"/>
              </a:spcBef>
              <a:spcAft>
                <a:spcPts val="0"/>
              </a:spcAft>
              <a:buClr>
                <a:schemeClr val="dk1"/>
              </a:buClr>
              <a:buSzPts val="1800"/>
              <a:buFont typeface="Calibri"/>
              <a:buNone/>
            </a:pPr>
            <a:endParaRPr lang="en-US" sz="2800" dirty="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800"/>
              <a:buFont typeface="Calibri"/>
              <a:buAutoNum type="arabicPeriod"/>
            </a:pPr>
            <a:r>
              <a:rPr lang="en-US" sz="2800" dirty="0">
                <a:solidFill>
                  <a:schemeClr val="dk1"/>
                </a:solidFill>
                <a:latin typeface="Calibri"/>
                <a:ea typeface="Calibri"/>
                <a:cs typeface="Calibri"/>
                <a:sym typeface="Calibri"/>
              </a:rPr>
              <a:t>Select the columns containing "Engine Power" and "MSRP (Price)."</a:t>
            </a:r>
            <a:endParaRPr lang="en-US" dirty="0"/>
          </a:p>
          <a:p>
            <a:pPr marL="342900" marR="0" lvl="0" indent="-228600" algn="l" rtl="0">
              <a:spcBef>
                <a:spcPts val="0"/>
              </a:spcBef>
              <a:spcAft>
                <a:spcPts val="0"/>
              </a:spcAft>
              <a:buClr>
                <a:schemeClr val="dk1"/>
              </a:buClr>
              <a:buSzPts val="1800"/>
              <a:buFont typeface="Calibri"/>
              <a:buNone/>
            </a:pPr>
            <a:endParaRPr lang="en-US" sz="2800" dirty="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800"/>
              <a:buFont typeface="Calibri"/>
              <a:buAutoNum type="arabicPeriod"/>
            </a:pPr>
            <a:r>
              <a:rPr lang="en-US" sz="2800" dirty="0">
                <a:solidFill>
                  <a:schemeClr val="dk1"/>
                </a:solidFill>
                <a:latin typeface="Calibri"/>
                <a:ea typeface="Calibri"/>
                <a:cs typeface="Calibri"/>
                <a:sym typeface="Calibri"/>
              </a:rPr>
              <a:t>Go to the "Insert" tab and choose "Scatter Chart.“</a:t>
            </a:r>
            <a:endParaRPr lang="en-US" dirty="0"/>
          </a:p>
          <a:p>
            <a:pPr marL="342900" marR="0" lvl="0" indent="-228600" algn="l" rtl="0">
              <a:spcBef>
                <a:spcPts val="0"/>
              </a:spcBef>
              <a:spcAft>
                <a:spcPts val="0"/>
              </a:spcAft>
              <a:buClr>
                <a:schemeClr val="dk1"/>
              </a:buClr>
              <a:buSzPts val="1800"/>
              <a:buFont typeface="Calibri"/>
              <a:buNone/>
            </a:pPr>
            <a:endParaRPr lang="en-US" sz="2800" dirty="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800"/>
              <a:buFont typeface="Calibri"/>
              <a:buAutoNum type="arabicPeriod"/>
            </a:pPr>
            <a:r>
              <a:rPr lang="en-US" sz="2800" dirty="0">
                <a:solidFill>
                  <a:schemeClr val="dk1"/>
                </a:solidFill>
                <a:latin typeface="Calibri"/>
                <a:ea typeface="Calibri"/>
                <a:cs typeface="Calibri"/>
                <a:sym typeface="Calibri"/>
              </a:rPr>
              <a:t>The scatter chart will be created. Right-click on any data point, and choose "Add Trendline.“</a:t>
            </a:r>
            <a:endParaRPr lang="en-US" dirty="0"/>
          </a:p>
          <a:p>
            <a:pPr marL="342900" marR="0" lvl="0" indent="-228600" algn="l" rtl="0">
              <a:spcBef>
                <a:spcPts val="0"/>
              </a:spcBef>
              <a:spcAft>
                <a:spcPts val="0"/>
              </a:spcAft>
              <a:buClr>
                <a:schemeClr val="dk1"/>
              </a:buClr>
              <a:buSzPts val="1800"/>
              <a:buFont typeface="Calibri"/>
              <a:buNone/>
            </a:pPr>
            <a:endParaRPr lang="en-US" sz="2800" dirty="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800"/>
              <a:buFont typeface="Calibri"/>
              <a:buAutoNum type="arabicPeriod"/>
            </a:pPr>
            <a:r>
              <a:rPr lang="en-US" sz="2800" dirty="0">
                <a:solidFill>
                  <a:schemeClr val="dk1"/>
                </a:solidFill>
                <a:latin typeface="Calibri"/>
                <a:ea typeface="Calibri"/>
                <a:cs typeface="Calibri"/>
                <a:sym typeface="Calibri"/>
              </a:rPr>
              <a:t>In the "Format Trendline" pane, choose the type of trendline (linear) depending on the nature of the relationship.</a:t>
            </a:r>
            <a:endParaRPr lang="en-US" dirty="0"/>
          </a:p>
          <a:p>
            <a:pPr marL="342900" marR="0" lvl="0" indent="-228600" algn="l" rtl="0">
              <a:spcBef>
                <a:spcPts val="0"/>
              </a:spcBef>
              <a:spcAft>
                <a:spcPts val="0"/>
              </a:spcAft>
              <a:buClr>
                <a:schemeClr val="dk1"/>
              </a:buClr>
              <a:buSzPts val="1800"/>
              <a:buFont typeface="Calibri"/>
              <a:buNone/>
            </a:pPr>
            <a:endParaRPr lang="en-US" sz="2800" dirty="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800"/>
              <a:buFont typeface="Calibri"/>
              <a:buAutoNum type="arabicPeriod"/>
            </a:pPr>
            <a:r>
              <a:rPr lang="en-US" sz="2800" dirty="0">
                <a:solidFill>
                  <a:schemeClr val="dk1"/>
                </a:solidFill>
                <a:latin typeface="Calibri"/>
                <a:ea typeface="Calibri"/>
                <a:cs typeface="Calibri"/>
                <a:sym typeface="Calibri"/>
              </a:rPr>
              <a:t>Display the equation on the chart by checking the "Display Equation on chart" option.</a:t>
            </a:r>
          </a:p>
          <a:p>
            <a:endParaRPr lang="en-IN" dirty="0"/>
          </a:p>
        </p:txBody>
      </p:sp>
    </p:spTree>
    <p:extLst>
      <p:ext uri="{BB962C8B-B14F-4D97-AF65-F5344CB8AC3E}">
        <p14:creationId xmlns:p14="http://schemas.microsoft.com/office/powerpoint/2010/main" val="1666813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B573E-D6D3-B0CD-C07C-459CD26AF0D2}"/>
              </a:ext>
            </a:extLst>
          </p:cNvPr>
          <p:cNvSpPr>
            <a:spLocks noGrp="1"/>
          </p:cNvSpPr>
          <p:nvPr>
            <p:ph type="title"/>
          </p:nvPr>
        </p:nvSpPr>
        <p:spPr>
          <a:xfrm>
            <a:off x="349717" y="137652"/>
            <a:ext cx="6172200" cy="639588"/>
          </a:xfrm>
        </p:spPr>
        <p:txBody>
          <a:bodyPr>
            <a:normAutofit/>
          </a:bodyPr>
          <a:lstStyle/>
          <a:p>
            <a:r>
              <a:rPr lang="en-ZA" sz="2400" dirty="0"/>
              <a:t>Scatter chart</a:t>
            </a:r>
          </a:p>
        </p:txBody>
      </p:sp>
      <p:sp>
        <p:nvSpPr>
          <p:cNvPr id="3" name="Text Placeholder 2">
            <a:extLst>
              <a:ext uri="{FF2B5EF4-FFF2-40B4-BE49-F238E27FC236}">
                <a16:creationId xmlns:a16="http://schemas.microsoft.com/office/drawing/2014/main" id="{681FD557-D53B-0844-8823-CB23872487AF}"/>
              </a:ext>
            </a:extLst>
          </p:cNvPr>
          <p:cNvSpPr>
            <a:spLocks noGrp="1"/>
          </p:cNvSpPr>
          <p:nvPr>
            <p:ph type="body" sz="quarter" idx="11"/>
          </p:nvPr>
        </p:nvSpPr>
        <p:spPr>
          <a:xfrm>
            <a:off x="899160" y="2026920"/>
            <a:ext cx="3017520" cy="3901758"/>
          </a:xfrm>
        </p:spPr>
        <p:txBody>
          <a:bodyPr/>
          <a:lstStyle/>
          <a:p>
            <a:endParaRPr lang="en-US" dirty="0"/>
          </a:p>
        </p:txBody>
      </p:sp>
      <p:graphicFrame>
        <p:nvGraphicFramePr>
          <p:cNvPr id="6" name="Table Placeholder 2">
            <a:extLst>
              <a:ext uri="{FF2B5EF4-FFF2-40B4-BE49-F238E27FC236}">
                <a16:creationId xmlns:a16="http://schemas.microsoft.com/office/drawing/2014/main" id="{0F79245D-314F-2B78-AB57-5196A89AD1B0}"/>
              </a:ext>
            </a:extLst>
          </p:cNvPr>
          <p:cNvGraphicFramePr>
            <a:graphicFrameLocks noGrp="1"/>
          </p:cNvGraphicFramePr>
          <p:nvPr>
            <p:ph sz="quarter" idx="13"/>
            <p:extLst>
              <p:ext uri="{D42A27DB-BD31-4B8C-83A1-F6EECF244321}">
                <p14:modId xmlns:p14="http://schemas.microsoft.com/office/powerpoint/2010/main" val="1073142744"/>
              </p:ext>
            </p:extLst>
          </p:nvPr>
        </p:nvGraphicFramePr>
        <p:xfrm>
          <a:off x="4525963" y="2027238"/>
          <a:ext cx="6721643" cy="3886199"/>
        </p:xfrm>
        <a:graphic>
          <a:graphicData uri="http://schemas.openxmlformats.org/drawingml/2006/table">
            <a:tbl>
              <a:tblPr firstRow="1" bandRow="1">
                <a:tableStyleId>{3B4B98B0-60AC-42C2-AFA5-B58CD77FA1E5}</a:tableStyleId>
              </a:tblPr>
              <a:tblGrid>
                <a:gridCol w="2569688">
                  <a:extLst>
                    <a:ext uri="{9D8B030D-6E8A-4147-A177-3AD203B41FA5}">
                      <a16:colId xmlns:a16="http://schemas.microsoft.com/office/drawing/2014/main" val="127040821"/>
                    </a:ext>
                  </a:extLst>
                </a:gridCol>
                <a:gridCol w="2236581">
                  <a:extLst>
                    <a:ext uri="{9D8B030D-6E8A-4147-A177-3AD203B41FA5}">
                      <a16:colId xmlns:a16="http://schemas.microsoft.com/office/drawing/2014/main" val="149845700"/>
                    </a:ext>
                  </a:extLst>
                </a:gridCol>
                <a:gridCol w="957687">
                  <a:extLst>
                    <a:ext uri="{9D8B030D-6E8A-4147-A177-3AD203B41FA5}">
                      <a16:colId xmlns:a16="http://schemas.microsoft.com/office/drawing/2014/main" val="3119692462"/>
                    </a:ext>
                  </a:extLst>
                </a:gridCol>
                <a:gridCol w="957687">
                  <a:extLst>
                    <a:ext uri="{9D8B030D-6E8A-4147-A177-3AD203B41FA5}">
                      <a16:colId xmlns:a16="http://schemas.microsoft.com/office/drawing/2014/main" val="3472639139"/>
                    </a:ext>
                  </a:extLst>
                </a:gridCol>
              </a:tblGrid>
              <a:tr h="591983">
                <a:tc>
                  <a:txBody>
                    <a:bodyPr/>
                    <a:lstStyle/>
                    <a:p>
                      <a:endParaRPr lang="en-US" sz="1800" dirty="0"/>
                    </a:p>
                  </a:txBody>
                  <a:tcPr anchor="ctr"/>
                </a:tc>
                <a:tc>
                  <a:txBody>
                    <a:bodyPr/>
                    <a:lstStyle/>
                    <a:p>
                      <a:endParaRPr lang="en-US" sz="1800" dirty="0"/>
                    </a:p>
                  </a:txBody>
                  <a:tcPr anchor="ctr"/>
                </a:tc>
                <a:tc>
                  <a:txBody>
                    <a:bodyPr/>
                    <a:lstStyle/>
                    <a:p>
                      <a:endParaRPr lang="en-US" sz="1800" dirty="0"/>
                    </a:p>
                  </a:txBody>
                  <a:tcPr anchor="ctr"/>
                </a:tc>
                <a:tc>
                  <a:txBody>
                    <a:bodyPr/>
                    <a:lstStyle/>
                    <a:p>
                      <a:endParaRPr lang="en-US" sz="1800" dirty="0"/>
                    </a:p>
                  </a:txBody>
                  <a:tcPr anchor="ctr"/>
                </a:tc>
                <a:extLst>
                  <a:ext uri="{0D108BD9-81ED-4DB2-BD59-A6C34878D82A}">
                    <a16:rowId xmlns:a16="http://schemas.microsoft.com/office/drawing/2014/main" val="3298013591"/>
                  </a:ext>
                </a:extLst>
              </a:tr>
              <a:tr h="606829">
                <a:tc>
                  <a:txBody>
                    <a:bodyPr/>
                    <a:lstStyle/>
                    <a:p>
                      <a:endParaRPr lang="en-US" sz="1800" dirty="0"/>
                    </a:p>
                  </a:txBody>
                  <a:tcPr anchor="ctr"/>
                </a:tc>
                <a:tc>
                  <a:txBody>
                    <a:bodyPr/>
                    <a:lstStyle/>
                    <a:p>
                      <a:endParaRPr lang="en-US" sz="1800" dirty="0"/>
                    </a:p>
                  </a:txBody>
                  <a:tcPr anchor="ctr"/>
                </a:tc>
                <a:tc>
                  <a:txBody>
                    <a:bodyPr/>
                    <a:lstStyle/>
                    <a:p>
                      <a:endParaRPr lang="en-US" sz="1800" dirty="0"/>
                    </a:p>
                  </a:txBody>
                  <a:tcPr anchor="ctr"/>
                </a:tc>
                <a:tc>
                  <a:txBody>
                    <a:bodyPr/>
                    <a:lstStyle/>
                    <a:p>
                      <a:endParaRPr lang="en-US" sz="1800" dirty="0"/>
                    </a:p>
                  </a:txBody>
                  <a:tcPr anchor="ctr"/>
                </a:tc>
                <a:extLst>
                  <a:ext uri="{0D108BD9-81ED-4DB2-BD59-A6C34878D82A}">
                    <a16:rowId xmlns:a16="http://schemas.microsoft.com/office/drawing/2014/main" val="3873867931"/>
                  </a:ext>
                </a:extLst>
              </a:tr>
              <a:tr h="606829">
                <a:tc>
                  <a:txBody>
                    <a:bodyPr/>
                    <a:lstStyle/>
                    <a:p>
                      <a:endParaRPr lang="en-US" sz="1800" dirty="0"/>
                    </a:p>
                  </a:txBody>
                  <a:tcPr anchor="ctr"/>
                </a:tc>
                <a:tc>
                  <a:txBody>
                    <a:bodyPr/>
                    <a:lstStyle/>
                    <a:p>
                      <a:endParaRPr lang="en-US" sz="1800" dirty="0"/>
                    </a:p>
                  </a:txBody>
                  <a:tcPr anchor="ctr"/>
                </a:tc>
                <a:tc>
                  <a:txBody>
                    <a:bodyPr/>
                    <a:lstStyle/>
                    <a:p>
                      <a:endParaRPr lang="en-US" sz="1800" dirty="0"/>
                    </a:p>
                  </a:txBody>
                  <a:tcPr anchor="ctr"/>
                </a:tc>
                <a:tc>
                  <a:txBody>
                    <a:bodyPr/>
                    <a:lstStyle/>
                    <a:p>
                      <a:endParaRPr lang="en-US" sz="1800" dirty="0"/>
                    </a:p>
                  </a:txBody>
                  <a:tcPr anchor="ctr"/>
                </a:tc>
                <a:extLst>
                  <a:ext uri="{0D108BD9-81ED-4DB2-BD59-A6C34878D82A}">
                    <a16:rowId xmlns:a16="http://schemas.microsoft.com/office/drawing/2014/main" val="85209771"/>
                  </a:ext>
                </a:extLst>
              </a:tr>
              <a:tr h="606829">
                <a:tc>
                  <a:txBody>
                    <a:bodyPr/>
                    <a:lstStyle/>
                    <a:p>
                      <a:endParaRPr lang="en-US" sz="1800" dirty="0"/>
                    </a:p>
                  </a:txBody>
                  <a:tcPr anchor="ctr"/>
                </a:tc>
                <a:tc>
                  <a:txBody>
                    <a:bodyPr/>
                    <a:lstStyle/>
                    <a:p>
                      <a:endParaRPr lang="en-US" sz="1800" dirty="0"/>
                    </a:p>
                  </a:txBody>
                  <a:tcPr anchor="ctr"/>
                </a:tc>
                <a:tc>
                  <a:txBody>
                    <a:bodyPr/>
                    <a:lstStyle/>
                    <a:p>
                      <a:endParaRPr lang="en-US" sz="1800" dirty="0"/>
                    </a:p>
                  </a:txBody>
                  <a:tcPr anchor="ctr"/>
                </a:tc>
                <a:tc>
                  <a:txBody>
                    <a:bodyPr/>
                    <a:lstStyle/>
                    <a:p>
                      <a:endParaRPr lang="en-US" sz="1800" dirty="0"/>
                    </a:p>
                  </a:txBody>
                  <a:tcPr anchor="ctr"/>
                </a:tc>
                <a:extLst>
                  <a:ext uri="{0D108BD9-81ED-4DB2-BD59-A6C34878D82A}">
                    <a16:rowId xmlns:a16="http://schemas.microsoft.com/office/drawing/2014/main" val="4061031278"/>
                  </a:ext>
                </a:extLst>
              </a:tr>
              <a:tr h="606829">
                <a:tc>
                  <a:txBody>
                    <a:bodyPr/>
                    <a:lstStyle/>
                    <a:p>
                      <a:endParaRPr lang="en-US" sz="1800" dirty="0"/>
                    </a:p>
                  </a:txBody>
                  <a:tcPr anchor="ctr"/>
                </a:tc>
                <a:tc>
                  <a:txBody>
                    <a:bodyPr/>
                    <a:lstStyle/>
                    <a:p>
                      <a:endParaRPr lang="en-US" sz="1800" dirty="0"/>
                    </a:p>
                  </a:txBody>
                  <a:tcPr anchor="ctr"/>
                </a:tc>
                <a:tc>
                  <a:txBody>
                    <a:bodyPr/>
                    <a:lstStyle/>
                    <a:p>
                      <a:endParaRPr lang="en-US" sz="1800" dirty="0"/>
                    </a:p>
                  </a:txBody>
                  <a:tcPr anchor="ctr"/>
                </a:tc>
                <a:tc>
                  <a:txBody>
                    <a:bodyPr/>
                    <a:lstStyle/>
                    <a:p>
                      <a:endParaRPr lang="en-US" sz="1800" dirty="0"/>
                    </a:p>
                  </a:txBody>
                  <a:tcPr anchor="ctr"/>
                </a:tc>
                <a:extLst>
                  <a:ext uri="{0D108BD9-81ED-4DB2-BD59-A6C34878D82A}">
                    <a16:rowId xmlns:a16="http://schemas.microsoft.com/office/drawing/2014/main" val="3591840781"/>
                  </a:ext>
                </a:extLst>
              </a:tr>
              <a:tr h="866900">
                <a:tc>
                  <a:txBody>
                    <a:bodyPr/>
                    <a:lstStyle/>
                    <a:p>
                      <a:endParaRPr lang="en-US" sz="1800" dirty="0"/>
                    </a:p>
                  </a:txBody>
                  <a:tcPr anchor="ctr"/>
                </a:tc>
                <a:tc>
                  <a:txBody>
                    <a:bodyPr/>
                    <a:lstStyle/>
                    <a:p>
                      <a:endParaRPr lang="en-US" sz="1800" dirty="0"/>
                    </a:p>
                  </a:txBody>
                  <a:tcPr anchor="ctr"/>
                </a:tc>
                <a:tc>
                  <a:txBody>
                    <a:bodyPr/>
                    <a:lstStyle/>
                    <a:p>
                      <a:endParaRPr lang="en-US" sz="1800" dirty="0"/>
                    </a:p>
                  </a:txBody>
                  <a:tcPr anchor="ctr"/>
                </a:tc>
                <a:tc>
                  <a:txBody>
                    <a:bodyPr/>
                    <a:lstStyle/>
                    <a:p>
                      <a:endParaRPr lang="en-US" sz="1800" dirty="0"/>
                    </a:p>
                  </a:txBody>
                  <a:tcPr anchor="ctr"/>
                </a:tc>
                <a:extLst>
                  <a:ext uri="{0D108BD9-81ED-4DB2-BD59-A6C34878D82A}">
                    <a16:rowId xmlns:a16="http://schemas.microsoft.com/office/drawing/2014/main" val="335389741"/>
                  </a:ext>
                </a:extLst>
              </a:tr>
            </a:tbl>
          </a:graphicData>
        </a:graphic>
      </p:graphicFrame>
      <p:sp>
        <p:nvSpPr>
          <p:cNvPr id="4" name="Slide Number Placeholder 3">
            <a:extLst>
              <a:ext uri="{FF2B5EF4-FFF2-40B4-BE49-F238E27FC236}">
                <a16:creationId xmlns:a16="http://schemas.microsoft.com/office/drawing/2014/main" id="{27842E34-541A-0DF0-0999-C86F392588EB}"/>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11</a:t>
            </a:fld>
            <a:endParaRPr lang="en-US" dirty="0"/>
          </a:p>
        </p:txBody>
      </p:sp>
      <p:pic>
        <p:nvPicPr>
          <p:cNvPr id="7" name="Picture 6">
            <a:extLst>
              <a:ext uri="{FF2B5EF4-FFF2-40B4-BE49-F238E27FC236}">
                <a16:creationId xmlns:a16="http://schemas.microsoft.com/office/drawing/2014/main" id="{68BDB94C-A54E-B866-0A8E-4990E7AD3440}"/>
              </a:ext>
            </a:extLst>
          </p:cNvPr>
          <p:cNvPicPr>
            <a:picLocks noChangeAspect="1"/>
          </p:cNvPicPr>
          <p:nvPr/>
        </p:nvPicPr>
        <p:blipFill>
          <a:blip r:embed="rId2"/>
          <a:stretch>
            <a:fillRect/>
          </a:stretch>
        </p:blipFill>
        <p:spPr>
          <a:xfrm>
            <a:off x="899160" y="853462"/>
            <a:ext cx="3017520" cy="5234188"/>
          </a:xfrm>
          <a:prstGeom prst="rect">
            <a:avLst/>
          </a:prstGeom>
        </p:spPr>
      </p:pic>
      <p:pic>
        <p:nvPicPr>
          <p:cNvPr id="9" name="Picture 8">
            <a:extLst>
              <a:ext uri="{FF2B5EF4-FFF2-40B4-BE49-F238E27FC236}">
                <a16:creationId xmlns:a16="http://schemas.microsoft.com/office/drawing/2014/main" id="{3B5D16AD-3046-44C5-CCC3-0ED4D6092558}"/>
              </a:ext>
            </a:extLst>
          </p:cNvPr>
          <p:cNvPicPr>
            <a:picLocks noChangeAspect="1"/>
          </p:cNvPicPr>
          <p:nvPr/>
        </p:nvPicPr>
        <p:blipFill>
          <a:blip r:embed="rId3"/>
          <a:stretch>
            <a:fillRect/>
          </a:stretch>
        </p:blipFill>
        <p:spPr>
          <a:xfrm>
            <a:off x="4525963" y="2026920"/>
            <a:ext cx="6721643" cy="3886199"/>
          </a:xfrm>
          <a:prstGeom prst="rect">
            <a:avLst/>
          </a:prstGeom>
        </p:spPr>
      </p:pic>
      <p:sp>
        <p:nvSpPr>
          <p:cNvPr id="11" name="TextBox 10">
            <a:extLst>
              <a:ext uri="{FF2B5EF4-FFF2-40B4-BE49-F238E27FC236}">
                <a16:creationId xmlns:a16="http://schemas.microsoft.com/office/drawing/2014/main" id="{4325E629-DDFE-70E5-FD92-298499C3E419}"/>
              </a:ext>
            </a:extLst>
          </p:cNvPr>
          <p:cNvSpPr txBox="1"/>
          <p:nvPr/>
        </p:nvSpPr>
        <p:spPr>
          <a:xfrm>
            <a:off x="5151606" y="530296"/>
            <a:ext cx="6096000" cy="646331"/>
          </a:xfrm>
          <a:prstGeom prst="rect">
            <a:avLst/>
          </a:prstGeom>
          <a:noFill/>
        </p:spPr>
        <p:txBody>
          <a:bodyPr wrap="square">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Engine HP is directly proportional to MSRP. It means as much as Engine HP increases Price of the car also increases.</a:t>
            </a:r>
            <a:endParaRPr lang="en-US" dirty="0"/>
          </a:p>
        </p:txBody>
      </p:sp>
    </p:spTree>
    <p:extLst>
      <p:ext uri="{BB962C8B-B14F-4D97-AF65-F5344CB8AC3E}">
        <p14:creationId xmlns:p14="http://schemas.microsoft.com/office/powerpoint/2010/main" val="3119264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186A1-11A8-21B1-B6A0-AA1A1DAA5A9A}"/>
              </a:ext>
            </a:extLst>
          </p:cNvPr>
          <p:cNvSpPr>
            <a:spLocks noGrp="1"/>
          </p:cNvSpPr>
          <p:nvPr>
            <p:ph type="title"/>
          </p:nvPr>
        </p:nvSpPr>
        <p:spPr>
          <a:xfrm>
            <a:off x="362122" y="0"/>
            <a:ext cx="10405174" cy="959869"/>
          </a:xfrm>
        </p:spPr>
        <p:txBody>
          <a:bodyPr/>
          <a:lstStyle/>
          <a:p>
            <a:r>
              <a:rPr lang="en-US" sz="2400" b="1" dirty="0">
                <a:solidFill>
                  <a:schemeClr val="dk1"/>
                </a:solidFill>
                <a:latin typeface="Calibri"/>
                <a:ea typeface="Calibri"/>
                <a:cs typeface="Calibri"/>
                <a:sym typeface="Calibri"/>
              </a:rPr>
              <a:t>Interpretation:                                                                                   </a:t>
            </a:r>
            <a:br>
              <a:rPr lang="en-US" dirty="0"/>
            </a:br>
            <a:endParaRPr lang="en-ZA" dirty="0"/>
          </a:p>
        </p:txBody>
      </p:sp>
      <p:sp>
        <p:nvSpPr>
          <p:cNvPr id="5" name="Content Placeholder 4">
            <a:extLst>
              <a:ext uri="{FF2B5EF4-FFF2-40B4-BE49-F238E27FC236}">
                <a16:creationId xmlns:a16="http://schemas.microsoft.com/office/drawing/2014/main" id="{2726E51D-0E5E-98CC-19AE-F6AC7B00BF2E}"/>
              </a:ext>
            </a:extLst>
          </p:cNvPr>
          <p:cNvSpPr>
            <a:spLocks noGrp="1"/>
          </p:cNvSpPr>
          <p:nvPr>
            <p:ph sz="quarter" idx="14"/>
          </p:nvPr>
        </p:nvSpPr>
        <p:spPr>
          <a:xfrm>
            <a:off x="484981" y="959869"/>
            <a:ext cx="6192838" cy="3687763"/>
          </a:xfrm>
        </p:spPr>
        <p:txBody>
          <a:bodyPr>
            <a:normAutofit/>
          </a:bodyPr>
          <a:lstStyle/>
          <a:p>
            <a:pPr marL="285750" marR="0" lvl="0" indent="-285750" algn="l" rtl="0">
              <a:spcBef>
                <a:spcPts val="0"/>
              </a:spcBef>
              <a:spcAft>
                <a:spcPts val="0"/>
              </a:spcAft>
              <a:buClr>
                <a:schemeClr val="dk1"/>
              </a:buClr>
              <a:buSzPts val="1800"/>
              <a:buFont typeface="Arial"/>
              <a:buChar char="•"/>
            </a:pPr>
            <a:r>
              <a:rPr lang="en-US" sz="2000" dirty="0">
                <a:solidFill>
                  <a:schemeClr val="dk1"/>
                </a:solidFill>
                <a:latin typeface="Calibri"/>
                <a:ea typeface="Calibri"/>
                <a:cs typeface="Calibri"/>
                <a:sym typeface="Calibri"/>
              </a:rPr>
              <a:t>The scatter chart will display individual data points representing the relationship between engine power and price for each car model.</a:t>
            </a:r>
            <a:endParaRPr lang="en-US" dirty="0"/>
          </a:p>
          <a:p>
            <a:pPr marL="285750" marR="0" lvl="0" indent="-285750" algn="l" rtl="0">
              <a:spcBef>
                <a:spcPts val="0"/>
              </a:spcBef>
              <a:spcAft>
                <a:spcPts val="0"/>
              </a:spcAft>
              <a:buClr>
                <a:schemeClr val="dk1"/>
              </a:buClr>
              <a:buSzPts val="1800"/>
              <a:buFont typeface="Arial"/>
              <a:buChar char="•"/>
            </a:pPr>
            <a:r>
              <a:rPr lang="en-US" sz="2000" dirty="0">
                <a:solidFill>
                  <a:schemeClr val="dk1"/>
                </a:solidFill>
                <a:latin typeface="Calibri"/>
                <a:ea typeface="Calibri"/>
                <a:cs typeface="Calibri"/>
                <a:sym typeface="Calibri"/>
              </a:rPr>
              <a:t>The trendline, based on the chosen linear type, will visually represent the overall trend or correlation between engine power and price.</a:t>
            </a:r>
            <a:endParaRPr lang="en-US" dirty="0"/>
          </a:p>
          <a:p>
            <a:endParaRPr lang="en-US" dirty="0"/>
          </a:p>
        </p:txBody>
      </p:sp>
      <p:sp>
        <p:nvSpPr>
          <p:cNvPr id="13" name="Content Placeholder 12">
            <a:extLst>
              <a:ext uri="{FF2B5EF4-FFF2-40B4-BE49-F238E27FC236}">
                <a16:creationId xmlns:a16="http://schemas.microsoft.com/office/drawing/2014/main" id="{A36326E3-7418-ADEF-0CFC-09C0C60DE169}"/>
              </a:ext>
            </a:extLst>
          </p:cNvPr>
          <p:cNvSpPr>
            <a:spLocks noGrp="1"/>
          </p:cNvSpPr>
          <p:nvPr>
            <p:ph sz="quarter" idx="13"/>
          </p:nvPr>
        </p:nvSpPr>
        <p:spPr>
          <a:xfrm>
            <a:off x="7027122" y="190541"/>
            <a:ext cx="4319304" cy="3687763"/>
          </a:xfrm>
        </p:spPr>
        <p:txBody>
          <a:bodyPr>
            <a:normAutofit/>
          </a:bodyPr>
          <a:lstStyle/>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Insight:</a:t>
            </a:r>
            <a:endParaRPr lang="en-US" sz="2400" dirty="0"/>
          </a:p>
          <a:p>
            <a:pPr marL="0" marR="0" lvl="0" indent="0" algn="l" rtl="0">
              <a:spcBef>
                <a:spcPts val="0"/>
              </a:spcBef>
              <a:spcAft>
                <a:spcPts val="0"/>
              </a:spcAft>
              <a:buNone/>
            </a:pPr>
            <a:endParaRPr lang="en-US" sz="20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2000" dirty="0">
                <a:solidFill>
                  <a:schemeClr val="dk1"/>
                </a:solidFill>
                <a:latin typeface="Calibri"/>
                <a:ea typeface="Calibri"/>
                <a:cs typeface="Calibri"/>
                <a:sym typeface="Calibri"/>
              </a:rPr>
              <a:t>By analyzing the scatter chart and trendline equation, we can gain insight that when Engine HP is increases then Price of car also increases. This understanding is valuable for pricing strategies and product positioning.</a:t>
            </a:r>
          </a:p>
          <a:p>
            <a:endParaRPr lang="en-US" dirty="0"/>
          </a:p>
        </p:txBody>
      </p:sp>
      <p:sp>
        <p:nvSpPr>
          <p:cNvPr id="3" name="Slide Number Placeholder 2">
            <a:extLst>
              <a:ext uri="{FF2B5EF4-FFF2-40B4-BE49-F238E27FC236}">
                <a16:creationId xmlns:a16="http://schemas.microsoft.com/office/drawing/2014/main" id="{C5430536-D522-9F5E-B2C4-24F7C757082B}"/>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12</a:t>
            </a:fld>
            <a:endParaRPr lang="en-US" dirty="0"/>
          </a:p>
        </p:txBody>
      </p:sp>
    </p:spTree>
    <p:extLst>
      <p:ext uri="{BB962C8B-B14F-4D97-AF65-F5344CB8AC3E}">
        <p14:creationId xmlns:p14="http://schemas.microsoft.com/office/powerpoint/2010/main" val="1684465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9ACFD-4146-F5AE-0455-39CF85C19BB6}"/>
              </a:ext>
            </a:extLst>
          </p:cNvPr>
          <p:cNvSpPr>
            <a:spLocks noGrp="1"/>
          </p:cNvSpPr>
          <p:nvPr>
            <p:ph type="title"/>
          </p:nvPr>
        </p:nvSpPr>
        <p:spPr>
          <a:xfrm>
            <a:off x="92404" y="-156869"/>
            <a:ext cx="10929557" cy="1031100"/>
          </a:xfrm>
        </p:spPr>
        <p:txBody>
          <a:bodyPr>
            <a:normAutofit/>
          </a:bodyPr>
          <a:lstStyle/>
          <a:p>
            <a:r>
              <a:rPr lang="en-US" sz="2400" b="1" i="0" u="none" strike="noStrike" dirty="0">
                <a:solidFill>
                  <a:schemeClr val="tx2">
                    <a:lumMod val="75000"/>
                    <a:lumOff val="25000"/>
                  </a:schemeClr>
                </a:solidFill>
                <a:latin typeface="Arial"/>
                <a:ea typeface="Arial"/>
                <a:cs typeface="Arial"/>
                <a:sym typeface="Arial"/>
              </a:rPr>
              <a:t>3. </a:t>
            </a:r>
            <a:r>
              <a:rPr lang="en-US" sz="2000" b="1" i="0" u="none" strike="noStrike" dirty="0">
                <a:solidFill>
                  <a:schemeClr val="tx2">
                    <a:lumMod val="75000"/>
                    <a:lumOff val="25000"/>
                  </a:schemeClr>
                </a:solidFill>
                <a:latin typeface="Arial"/>
                <a:ea typeface="Arial"/>
                <a:cs typeface="Arial"/>
                <a:sym typeface="Arial"/>
              </a:rPr>
              <a:t>Which car features are most important in determining a car's price? </a:t>
            </a:r>
            <a:br>
              <a:rPr lang="en-US" sz="2000" dirty="0">
                <a:solidFill>
                  <a:schemeClr val="tx2">
                    <a:lumMod val="75000"/>
                    <a:lumOff val="25000"/>
                  </a:schemeClr>
                </a:solidFill>
              </a:rPr>
            </a:br>
            <a:endParaRPr lang="en-IN" sz="2000" dirty="0">
              <a:solidFill>
                <a:schemeClr val="tx2">
                  <a:lumMod val="75000"/>
                  <a:lumOff val="25000"/>
                </a:schemeClr>
              </a:solidFill>
            </a:endParaRPr>
          </a:p>
        </p:txBody>
      </p:sp>
      <p:sp>
        <p:nvSpPr>
          <p:cNvPr id="3" name="Text Placeholder 2">
            <a:extLst>
              <a:ext uri="{FF2B5EF4-FFF2-40B4-BE49-F238E27FC236}">
                <a16:creationId xmlns:a16="http://schemas.microsoft.com/office/drawing/2014/main" id="{4C218CE7-1A60-B3A0-973E-4075E6D1D394}"/>
              </a:ext>
            </a:extLst>
          </p:cNvPr>
          <p:cNvSpPr>
            <a:spLocks noGrp="1"/>
          </p:cNvSpPr>
          <p:nvPr>
            <p:ph type="body" sz="quarter" idx="13"/>
          </p:nvPr>
        </p:nvSpPr>
        <p:spPr>
          <a:xfrm>
            <a:off x="344130" y="619433"/>
            <a:ext cx="10019070" cy="6076336"/>
          </a:xfrm>
        </p:spPr>
        <p:txBody>
          <a:bodyPr>
            <a:noAutofit/>
          </a:bodyPr>
          <a:lstStyle/>
          <a:p>
            <a:pPr marL="0" indent="0">
              <a:buNone/>
            </a:pPr>
            <a:r>
              <a:rPr lang="en-IN" sz="1200" dirty="0"/>
              <a:t> </a:t>
            </a:r>
            <a:r>
              <a:rPr lang="en-US" sz="1200" b="1" i="0" dirty="0">
                <a:solidFill>
                  <a:schemeClr val="dk1"/>
                </a:solidFill>
                <a:latin typeface="Arial"/>
                <a:ea typeface="Arial"/>
                <a:cs typeface="Arial"/>
                <a:sym typeface="Arial"/>
              </a:rPr>
              <a:t>Task 3: Regression Analysis and Bar Chart</a:t>
            </a:r>
            <a:endParaRPr lang="en-US" sz="1200" dirty="0"/>
          </a:p>
          <a:p>
            <a:pPr marL="342900" marR="0" lvl="0" indent="-342900" algn="l" rtl="0">
              <a:spcBef>
                <a:spcPts val="0"/>
              </a:spcBef>
              <a:spcAft>
                <a:spcPts val="0"/>
              </a:spcAft>
              <a:buClr>
                <a:schemeClr val="dk1"/>
              </a:buClr>
              <a:buSzPts val="1800"/>
              <a:buFont typeface="Calibri"/>
              <a:buAutoNum type="arabicPeriod"/>
            </a:pPr>
            <a:r>
              <a:rPr lang="en-US" sz="1400" dirty="0">
                <a:solidFill>
                  <a:schemeClr val="dk1"/>
                </a:solidFill>
                <a:latin typeface="Calibri"/>
                <a:ea typeface="Calibri"/>
                <a:cs typeface="Calibri"/>
                <a:sym typeface="Calibri"/>
              </a:rPr>
              <a:t>To identify the variables that have the strongest relationship with a car's price and visualize their relative importance, regression analysis and a bar chart can be used. Follow these steps using Microsoft Excel:</a:t>
            </a:r>
            <a:endParaRPr lang="en-US" sz="1400" dirty="0"/>
          </a:p>
          <a:p>
            <a:pPr marL="342900" marR="0" lvl="0" indent="-228600" algn="l" rtl="0">
              <a:spcBef>
                <a:spcPts val="0"/>
              </a:spcBef>
              <a:spcAft>
                <a:spcPts val="0"/>
              </a:spcAft>
              <a:buClr>
                <a:schemeClr val="dk1"/>
              </a:buClr>
              <a:buSzPts val="1800"/>
              <a:buFont typeface="Calibri"/>
              <a:buNone/>
            </a:pPr>
            <a:endParaRPr lang="en-US" sz="1400" dirty="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800"/>
              <a:buFont typeface="Calibri"/>
              <a:buAutoNum type="arabicPeriod"/>
            </a:pPr>
            <a:r>
              <a:rPr lang="en-US" sz="1400" dirty="0">
                <a:solidFill>
                  <a:schemeClr val="dk1"/>
                </a:solidFill>
                <a:latin typeface="Calibri"/>
                <a:ea typeface="Calibri"/>
                <a:cs typeface="Calibri"/>
                <a:sym typeface="Calibri"/>
              </a:rPr>
              <a:t>Open the Excel file containing the dataset.</a:t>
            </a:r>
            <a:endParaRPr lang="en-US" sz="1400" dirty="0"/>
          </a:p>
          <a:p>
            <a:pPr marL="342900" marR="0" lvl="0" indent="-228600" algn="l" rtl="0">
              <a:spcBef>
                <a:spcPts val="0"/>
              </a:spcBef>
              <a:spcAft>
                <a:spcPts val="0"/>
              </a:spcAft>
              <a:buClr>
                <a:schemeClr val="dk1"/>
              </a:buClr>
              <a:buSzPts val="1800"/>
              <a:buFont typeface="Calibri"/>
              <a:buNone/>
            </a:pPr>
            <a:endParaRPr lang="en-US" sz="1400" dirty="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800"/>
              <a:buFont typeface="Calibri"/>
              <a:buAutoNum type="arabicPeriod"/>
            </a:pPr>
            <a:r>
              <a:rPr lang="en-US" sz="1400" dirty="0">
                <a:solidFill>
                  <a:schemeClr val="dk1"/>
                </a:solidFill>
                <a:latin typeface="Calibri"/>
                <a:ea typeface="Calibri"/>
                <a:cs typeface="Calibri"/>
                <a:sym typeface="Calibri"/>
              </a:rPr>
              <a:t>Select the variables that might influence the car's price. Common variables may include "Engine Cylinder," "Number of Door," "Highway MPG”, ”City MPG”, ”MSRP” depending on the dataset.</a:t>
            </a:r>
            <a:endParaRPr lang="en-US" sz="1400" dirty="0"/>
          </a:p>
          <a:p>
            <a:pPr marL="0" marR="0" lvl="0" indent="0" algn="l" rtl="0">
              <a:spcBef>
                <a:spcPts val="0"/>
              </a:spcBef>
              <a:spcAft>
                <a:spcPts val="0"/>
              </a:spcAft>
              <a:buNone/>
            </a:pPr>
            <a:endParaRPr lang="en-US" sz="1400" dirty="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800"/>
              <a:buFont typeface="Calibri"/>
              <a:buAutoNum type="arabicPeriod"/>
            </a:pPr>
            <a:r>
              <a:rPr lang="en-US" sz="1400" dirty="0">
                <a:solidFill>
                  <a:schemeClr val="dk1"/>
                </a:solidFill>
                <a:latin typeface="Calibri"/>
                <a:ea typeface="Calibri"/>
                <a:cs typeface="Calibri"/>
                <a:sym typeface="Calibri"/>
              </a:rPr>
              <a:t>Go to the "Data" tab and choose "Data Analysis." If you don't see "Data Analysis," you may need to enable it in Excel's options.</a:t>
            </a:r>
            <a:endParaRPr lang="en-US" sz="1400" dirty="0"/>
          </a:p>
          <a:p>
            <a:pPr marL="342900" marR="0" lvl="0" indent="-228600" algn="l" rtl="0">
              <a:spcBef>
                <a:spcPts val="0"/>
              </a:spcBef>
              <a:spcAft>
                <a:spcPts val="0"/>
              </a:spcAft>
              <a:buClr>
                <a:schemeClr val="dk1"/>
              </a:buClr>
              <a:buSzPts val="1800"/>
              <a:buFont typeface="Calibri"/>
              <a:buNone/>
            </a:pPr>
            <a:endParaRPr lang="en-US" sz="1400" dirty="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800"/>
              <a:buFont typeface="Calibri"/>
              <a:buAutoNum type="arabicPeriod"/>
            </a:pPr>
            <a:r>
              <a:rPr lang="en-US" sz="1400" dirty="0">
                <a:solidFill>
                  <a:schemeClr val="dk1"/>
                </a:solidFill>
                <a:latin typeface="Calibri"/>
                <a:ea typeface="Calibri"/>
                <a:cs typeface="Calibri"/>
                <a:sym typeface="Calibri"/>
              </a:rPr>
              <a:t>Select "Regression" and input the relevant data range.</a:t>
            </a:r>
            <a:endParaRPr lang="en-US" sz="1400" dirty="0"/>
          </a:p>
          <a:p>
            <a:pPr marL="342900" marR="0" lvl="0" indent="-228600" algn="l" rtl="0">
              <a:spcBef>
                <a:spcPts val="0"/>
              </a:spcBef>
              <a:spcAft>
                <a:spcPts val="0"/>
              </a:spcAft>
              <a:buClr>
                <a:schemeClr val="dk1"/>
              </a:buClr>
              <a:buSzPts val="1800"/>
              <a:buFont typeface="Calibri"/>
              <a:buNone/>
            </a:pPr>
            <a:endParaRPr lang="en-US" sz="1400" dirty="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800"/>
              <a:buFont typeface="Calibri"/>
              <a:buAutoNum type="arabicPeriod"/>
            </a:pPr>
            <a:r>
              <a:rPr lang="en-US" sz="1400" dirty="0">
                <a:solidFill>
                  <a:schemeClr val="dk1"/>
                </a:solidFill>
                <a:latin typeface="Calibri"/>
                <a:ea typeface="Calibri"/>
                <a:cs typeface="Calibri"/>
                <a:sym typeface="Calibri"/>
              </a:rPr>
              <a:t>Specify the output range for the regression results.</a:t>
            </a:r>
            <a:endParaRPr lang="en-US" sz="1400" dirty="0"/>
          </a:p>
          <a:p>
            <a:pPr marL="342900" marR="0" lvl="0" indent="-228600" algn="l" rtl="0">
              <a:spcBef>
                <a:spcPts val="0"/>
              </a:spcBef>
              <a:spcAft>
                <a:spcPts val="0"/>
              </a:spcAft>
              <a:buClr>
                <a:schemeClr val="dk1"/>
              </a:buClr>
              <a:buSzPts val="1800"/>
              <a:buFont typeface="Calibri"/>
              <a:buNone/>
            </a:pPr>
            <a:endParaRPr lang="en-US" sz="1400" dirty="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800"/>
              <a:buFont typeface="Calibri"/>
              <a:buAutoNum type="arabicPeriod"/>
            </a:pPr>
            <a:r>
              <a:rPr lang="en-US" sz="1400" dirty="0">
                <a:solidFill>
                  <a:schemeClr val="dk1"/>
                </a:solidFill>
                <a:latin typeface="Calibri"/>
                <a:ea typeface="Calibri"/>
                <a:cs typeface="Calibri"/>
                <a:sym typeface="Calibri"/>
              </a:rPr>
              <a:t>Click "OK" to run the regression analysis.</a:t>
            </a:r>
            <a:endParaRPr lang="en-US" sz="1400" dirty="0"/>
          </a:p>
          <a:p>
            <a:pPr marL="342900" marR="0" lvl="0" indent="-228600" algn="l" rtl="0">
              <a:spcBef>
                <a:spcPts val="0"/>
              </a:spcBef>
              <a:spcAft>
                <a:spcPts val="0"/>
              </a:spcAft>
              <a:buClr>
                <a:schemeClr val="dk1"/>
              </a:buClr>
              <a:buSzPts val="1800"/>
              <a:buFont typeface="Calibri"/>
              <a:buNone/>
            </a:pPr>
            <a:endParaRPr lang="en-US" sz="1400" dirty="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800"/>
              <a:buFont typeface="Calibri"/>
              <a:buAutoNum type="arabicPeriod"/>
            </a:pPr>
            <a:r>
              <a:rPr lang="en-US" sz="1400" dirty="0">
                <a:solidFill>
                  <a:schemeClr val="dk1"/>
                </a:solidFill>
                <a:latin typeface="Calibri"/>
                <a:ea typeface="Calibri"/>
                <a:cs typeface="Calibri"/>
                <a:sym typeface="Calibri"/>
              </a:rPr>
              <a:t>The regression output will include coefficients for each variable. Create a new table with variable names and their corresponding coefficients.</a:t>
            </a:r>
            <a:endParaRPr lang="en-US" sz="1400" dirty="0"/>
          </a:p>
          <a:p>
            <a:pPr marL="0" indent="0">
              <a:buNone/>
            </a:pPr>
            <a:endParaRPr lang="en-IN" sz="1200" dirty="0"/>
          </a:p>
        </p:txBody>
      </p:sp>
      <p:sp>
        <p:nvSpPr>
          <p:cNvPr id="4" name="Slide Number Placeholder 3">
            <a:extLst>
              <a:ext uri="{FF2B5EF4-FFF2-40B4-BE49-F238E27FC236}">
                <a16:creationId xmlns:a16="http://schemas.microsoft.com/office/drawing/2014/main" id="{50D9311A-A351-3B63-7CC1-DA497F46D43B}"/>
              </a:ext>
            </a:extLst>
          </p:cNvPr>
          <p:cNvSpPr>
            <a:spLocks noGrp="1"/>
          </p:cNvSpPr>
          <p:nvPr>
            <p:ph type="sldNum" sz="quarter" idx="12"/>
          </p:nvPr>
        </p:nvSpPr>
        <p:spPr/>
        <p:txBody>
          <a:bodyPr/>
          <a:lstStyle/>
          <a:p>
            <a:r>
              <a:rPr lang="en-US" dirty="0"/>
              <a:t>13</a:t>
            </a:r>
          </a:p>
        </p:txBody>
      </p:sp>
    </p:spTree>
    <p:extLst>
      <p:ext uri="{BB962C8B-B14F-4D97-AF65-F5344CB8AC3E}">
        <p14:creationId xmlns:p14="http://schemas.microsoft.com/office/powerpoint/2010/main" val="1962240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9214-4D81-43A1-3D0A-DFED4B492ECE}"/>
              </a:ext>
            </a:extLst>
          </p:cNvPr>
          <p:cNvSpPr>
            <a:spLocks noGrp="1"/>
          </p:cNvSpPr>
          <p:nvPr>
            <p:ph type="title"/>
          </p:nvPr>
        </p:nvSpPr>
        <p:spPr>
          <a:xfrm>
            <a:off x="0" y="-78658"/>
            <a:ext cx="11348097" cy="1152779"/>
          </a:xfrm>
        </p:spPr>
        <p:txBody>
          <a:bodyPr>
            <a:normAutofit/>
          </a:bodyPr>
          <a:lstStyle/>
          <a:p>
            <a:r>
              <a:rPr lang="en-US" sz="2000" dirty="0">
                <a:solidFill>
                  <a:schemeClr val="dk1"/>
                </a:solidFill>
                <a:latin typeface="Calibri"/>
                <a:ea typeface="Calibri"/>
                <a:cs typeface="Calibri"/>
                <a:sym typeface="Calibri"/>
              </a:rPr>
              <a:t>9. </a:t>
            </a:r>
            <a:r>
              <a:rPr lang="en-US" sz="2000" dirty="0">
                <a:solidFill>
                  <a:schemeClr val="tx2">
                    <a:lumMod val="75000"/>
                    <a:lumOff val="25000"/>
                  </a:schemeClr>
                </a:solidFill>
                <a:latin typeface="Calibri"/>
                <a:ea typeface="Calibri"/>
                <a:cs typeface="Calibri"/>
                <a:sym typeface="Calibri"/>
              </a:rPr>
              <a:t>Create a bar chart using the coefficient values. You may want to sort the coefficients in descending order for better visualization.</a:t>
            </a:r>
            <a:br>
              <a:rPr lang="en-US" sz="2000" dirty="0">
                <a:solidFill>
                  <a:schemeClr val="tx2">
                    <a:lumMod val="75000"/>
                    <a:lumOff val="25000"/>
                  </a:schemeClr>
                </a:solidFill>
                <a:latin typeface="Calibri"/>
                <a:ea typeface="Calibri"/>
                <a:cs typeface="Calibri"/>
                <a:sym typeface="Calibri"/>
              </a:rPr>
            </a:br>
            <a:endParaRPr lang="en-IN" sz="2000" dirty="0">
              <a:solidFill>
                <a:schemeClr val="tx2">
                  <a:lumMod val="75000"/>
                  <a:lumOff val="25000"/>
                </a:schemeClr>
              </a:solidFill>
            </a:endParaRPr>
          </a:p>
        </p:txBody>
      </p:sp>
      <p:sp>
        <p:nvSpPr>
          <p:cNvPr id="3" name="Text Placeholder 2">
            <a:extLst>
              <a:ext uri="{FF2B5EF4-FFF2-40B4-BE49-F238E27FC236}">
                <a16:creationId xmlns:a16="http://schemas.microsoft.com/office/drawing/2014/main" id="{4DB2EAE3-A809-A427-80C9-66424A944785}"/>
              </a:ext>
            </a:extLst>
          </p:cNvPr>
          <p:cNvSpPr>
            <a:spLocks noGrp="1"/>
          </p:cNvSpPr>
          <p:nvPr>
            <p:ph type="body" sz="quarter" idx="13"/>
          </p:nvPr>
        </p:nvSpPr>
        <p:spPr>
          <a:xfrm>
            <a:off x="304800" y="1074120"/>
            <a:ext cx="11722359" cy="5172501"/>
          </a:xfrm>
        </p:spPr>
        <p:txBody>
          <a:bodyPr/>
          <a:lstStyle/>
          <a:p>
            <a:endParaRPr lang="en-IN" dirty="0"/>
          </a:p>
        </p:txBody>
      </p:sp>
      <p:sp>
        <p:nvSpPr>
          <p:cNvPr id="4" name="Slide Number Placeholder 3">
            <a:extLst>
              <a:ext uri="{FF2B5EF4-FFF2-40B4-BE49-F238E27FC236}">
                <a16:creationId xmlns:a16="http://schemas.microsoft.com/office/drawing/2014/main" id="{6CEB3F9A-4DA6-7B68-5F6B-9983AA7F7350}"/>
              </a:ext>
            </a:extLst>
          </p:cNvPr>
          <p:cNvSpPr>
            <a:spLocks noGrp="1"/>
          </p:cNvSpPr>
          <p:nvPr>
            <p:ph type="sldNum" sz="quarter" idx="12"/>
          </p:nvPr>
        </p:nvSpPr>
        <p:spPr/>
        <p:txBody>
          <a:bodyPr/>
          <a:lstStyle/>
          <a:p>
            <a:fld id="{B5CEABB6-07DC-46E8-9B57-56EC44A396E5}" type="slidenum">
              <a:rPr lang="en-US" smtClean="0"/>
              <a:pPr/>
              <a:t>14</a:t>
            </a:fld>
            <a:endParaRPr lang="en-US" dirty="0"/>
          </a:p>
        </p:txBody>
      </p:sp>
      <p:pic>
        <p:nvPicPr>
          <p:cNvPr id="6" name="Picture 5">
            <a:extLst>
              <a:ext uri="{FF2B5EF4-FFF2-40B4-BE49-F238E27FC236}">
                <a16:creationId xmlns:a16="http://schemas.microsoft.com/office/drawing/2014/main" id="{624CC238-9BBC-364B-3E28-8EE59DC7A7A1}"/>
              </a:ext>
            </a:extLst>
          </p:cNvPr>
          <p:cNvPicPr>
            <a:picLocks noChangeAspect="1"/>
          </p:cNvPicPr>
          <p:nvPr/>
        </p:nvPicPr>
        <p:blipFill>
          <a:blip r:embed="rId2"/>
          <a:stretch>
            <a:fillRect/>
          </a:stretch>
        </p:blipFill>
        <p:spPr>
          <a:xfrm>
            <a:off x="289600" y="1074119"/>
            <a:ext cx="3308220" cy="5172501"/>
          </a:xfrm>
          <a:prstGeom prst="rect">
            <a:avLst/>
          </a:prstGeom>
        </p:spPr>
      </p:pic>
      <p:pic>
        <p:nvPicPr>
          <p:cNvPr id="8" name="Picture 7">
            <a:extLst>
              <a:ext uri="{FF2B5EF4-FFF2-40B4-BE49-F238E27FC236}">
                <a16:creationId xmlns:a16="http://schemas.microsoft.com/office/drawing/2014/main" id="{653C13B1-87C0-8BBC-D389-8916C65C056E}"/>
              </a:ext>
            </a:extLst>
          </p:cNvPr>
          <p:cNvPicPr>
            <a:picLocks noChangeAspect="1"/>
          </p:cNvPicPr>
          <p:nvPr/>
        </p:nvPicPr>
        <p:blipFill>
          <a:blip r:embed="rId3"/>
          <a:stretch>
            <a:fillRect/>
          </a:stretch>
        </p:blipFill>
        <p:spPr>
          <a:xfrm>
            <a:off x="7231224" y="1074117"/>
            <a:ext cx="4795935" cy="2667459"/>
          </a:xfrm>
          <a:prstGeom prst="rect">
            <a:avLst/>
          </a:prstGeom>
        </p:spPr>
      </p:pic>
      <p:pic>
        <p:nvPicPr>
          <p:cNvPr id="10" name="Picture 9">
            <a:extLst>
              <a:ext uri="{FF2B5EF4-FFF2-40B4-BE49-F238E27FC236}">
                <a16:creationId xmlns:a16="http://schemas.microsoft.com/office/drawing/2014/main" id="{3482E06C-041D-70F8-5FC1-1E841020F6DF}"/>
              </a:ext>
            </a:extLst>
          </p:cNvPr>
          <p:cNvPicPr>
            <a:picLocks noChangeAspect="1"/>
          </p:cNvPicPr>
          <p:nvPr/>
        </p:nvPicPr>
        <p:blipFill>
          <a:blip r:embed="rId4"/>
          <a:stretch>
            <a:fillRect/>
          </a:stretch>
        </p:blipFill>
        <p:spPr>
          <a:xfrm>
            <a:off x="3613020" y="4684302"/>
            <a:ext cx="8429339" cy="1562318"/>
          </a:xfrm>
          <a:prstGeom prst="rect">
            <a:avLst/>
          </a:prstGeom>
        </p:spPr>
      </p:pic>
      <p:pic>
        <p:nvPicPr>
          <p:cNvPr id="12" name="Picture 11">
            <a:extLst>
              <a:ext uri="{FF2B5EF4-FFF2-40B4-BE49-F238E27FC236}">
                <a16:creationId xmlns:a16="http://schemas.microsoft.com/office/drawing/2014/main" id="{C1795A71-DE20-C163-6BB4-A31828D2D9C6}"/>
              </a:ext>
            </a:extLst>
          </p:cNvPr>
          <p:cNvPicPr>
            <a:picLocks noChangeAspect="1"/>
          </p:cNvPicPr>
          <p:nvPr/>
        </p:nvPicPr>
        <p:blipFill>
          <a:blip r:embed="rId5"/>
          <a:stretch>
            <a:fillRect/>
          </a:stretch>
        </p:blipFill>
        <p:spPr>
          <a:xfrm>
            <a:off x="4632337" y="1875318"/>
            <a:ext cx="1867161" cy="1952898"/>
          </a:xfrm>
          <a:prstGeom prst="rect">
            <a:avLst/>
          </a:prstGeom>
        </p:spPr>
      </p:pic>
      <p:pic>
        <p:nvPicPr>
          <p:cNvPr id="14" name="Picture 13">
            <a:extLst>
              <a:ext uri="{FF2B5EF4-FFF2-40B4-BE49-F238E27FC236}">
                <a16:creationId xmlns:a16="http://schemas.microsoft.com/office/drawing/2014/main" id="{0285D7AD-E419-632D-2DEC-809DCBA22AA8}"/>
              </a:ext>
            </a:extLst>
          </p:cNvPr>
          <p:cNvPicPr>
            <a:picLocks noChangeAspect="1"/>
          </p:cNvPicPr>
          <p:nvPr/>
        </p:nvPicPr>
        <p:blipFill>
          <a:blip r:embed="rId6"/>
          <a:stretch>
            <a:fillRect/>
          </a:stretch>
        </p:blipFill>
        <p:spPr>
          <a:xfrm>
            <a:off x="3734318" y="3741576"/>
            <a:ext cx="5772956" cy="942725"/>
          </a:xfrm>
          <a:prstGeom prst="rect">
            <a:avLst/>
          </a:prstGeom>
        </p:spPr>
      </p:pic>
    </p:spTree>
    <p:extLst>
      <p:ext uri="{BB962C8B-B14F-4D97-AF65-F5344CB8AC3E}">
        <p14:creationId xmlns:p14="http://schemas.microsoft.com/office/powerpoint/2010/main" val="1831299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E9A19-CBDA-BF0E-F11A-ACF16809982C}"/>
              </a:ext>
            </a:extLst>
          </p:cNvPr>
          <p:cNvSpPr>
            <a:spLocks noGrp="1"/>
          </p:cNvSpPr>
          <p:nvPr>
            <p:ph type="title"/>
          </p:nvPr>
        </p:nvSpPr>
        <p:spPr>
          <a:xfrm>
            <a:off x="426533" y="121298"/>
            <a:ext cx="8297380" cy="941832"/>
          </a:xfrm>
        </p:spPr>
        <p:txBody>
          <a:bodyPr/>
          <a:lstStyle/>
          <a:p>
            <a:r>
              <a:rPr lang="en-US" sz="2000" b="1" dirty="0">
                <a:solidFill>
                  <a:schemeClr val="dk1"/>
                </a:solidFill>
                <a:latin typeface="Calibri"/>
                <a:ea typeface="Calibri"/>
                <a:cs typeface="Calibri"/>
                <a:sym typeface="Calibri"/>
              </a:rPr>
              <a:t>Interpretation:</a:t>
            </a:r>
            <a:br>
              <a:rPr lang="en-US" dirty="0"/>
            </a:br>
            <a:endParaRPr lang="en-IN" dirty="0"/>
          </a:p>
        </p:txBody>
      </p:sp>
      <p:sp>
        <p:nvSpPr>
          <p:cNvPr id="3" name="Text Placeholder 2">
            <a:extLst>
              <a:ext uri="{FF2B5EF4-FFF2-40B4-BE49-F238E27FC236}">
                <a16:creationId xmlns:a16="http://schemas.microsoft.com/office/drawing/2014/main" id="{38F64379-B517-2BEF-4834-1927DA6C0787}"/>
              </a:ext>
            </a:extLst>
          </p:cNvPr>
          <p:cNvSpPr>
            <a:spLocks noGrp="1"/>
          </p:cNvSpPr>
          <p:nvPr>
            <p:ph type="body" sz="quarter" idx="13"/>
          </p:nvPr>
        </p:nvSpPr>
        <p:spPr>
          <a:xfrm>
            <a:off x="557721" y="747693"/>
            <a:ext cx="9360720" cy="5307873"/>
          </a:xfrm>
        </p:spPr>
        <p:txBody>
          <a:bodyPr/>
          <a:lstStyle/>
          <a:p>
            <a:pPr marL="342900" marR="0" lvl="0" indent="-342900" algn="l" rtl="0">
              <a:spcBef>
                <a:spcPts val="0"/>
              </a:spcBef>
              <a:spcAft>
                <a:spcPts val="0"/>
              </a:spcAft>
              <a:buClr>
                <a:schemeClr val="dk1"/>
              </a:buClr>
              <a:buSzPts val="1800"/>
              <a:buFont typeface="Arial"/>
              <a:buChar char="•"/>
            </a:pPr>
            <a:r>
              <a:rPr lang="en-US" sz="2000" dirty="0">
                <a:solidFill>
                  <a:schemeClr val="dk1"/>
                </a:solidFill>
                <a:latin typeface="Calibri"/>
                <a:ea typeface="Calibri"/>
                <a:cs typeface="Calibri"/>
                <a:sym typeface="Calibri"/>
              </a:rPr>
              <a:t>The regression analysis identifies the coefficients for each variable, representing their impact on the car's price.</a:t>
            </a:r>
            <a:endParaRPr lang="en-US" dirty="0"/>
          </a:p>
          <a:p>
            <a:pPr marL="342900" marR="0" lvl="0" indent="-342900" algn="l" rtl="0">
              <a:spcBef>
                <a:spcPts val="0"/>
              </a:spcBef>
              <a:spcAft>
                <a:spcPts val="0"/>
              </a:spcAft>
              <a:buClr>
                <a:schemeClr val="dk1"/>
              </a:buClr>
              <a:buSzPts val="1800"/>
              <a:buFont typeface="Arial"/>
              <a:buChar char="•"/>
            </a:pPr>
            <a:r>
              <a:rPr lang="en-US" sz="2000" dirty="0">
                <a:solidFill>
                  <a:schemeClr val="dk1"/>
                </a:solidFill>
                <a:latin typeface="Calibri"/>
                <a:ea typeface="Calibri"/>
                <a:cs typeface="Calibri"/>
                <a:sym typeface="Calibri"/>
              </a:rPr>
              <a:t>The bar chart visually displays the relative importance of each variable based on their coefficients.</a:t>
            </a:r>
            <a:endParaRPr lang="en-US" dirty="0"/>
          </a:p>
          <a:p>
            <a:pPr marL="0" marR="0" lvl="0" indent="0" algn="l" rtl="0">
              <a:spcBef>
                <a:spcPts val="0"/>
              </a:spcBef>
              <a:spcAft>
                <a:spcPts val="0"/>
              </a:spcAft>
              <a:buNone/>
            </a:pPr>
            <a:endParaRPr lang="en-US" sz="20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b="1" dirty="0">
                <a:solidFill>
                  <a:schemeClr val="dk1"/>
                </a:solidFill>
                <a:latin typeface="Calibri"/>
                <a:ea typeface="Calibri"/>
                <a:cs typeface="Calibri"/>
                <a:sym typeface="Calibri"/>
              </a:rPr>
              <a:t>Insight:</a:t>
            </a:r>
            <a:endParaRPr lang="en-US" dirty="0"/>
          </a:p>
          <a:p>
            <a:pPr marL="0" marR="0" lvl="0" indent="0" algn="l" rtl="0">
              <a:spcBef>
                <a:spcPts val="0"/>
              </a:spcBef>
              <a:spcAft>
                <a:spcPts val="0"/>
              </a:spcAft>
              <a:buNone/>
            </a:pPr>
            <a:endParaRPr lang="en-US" sz="20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2000" dirty="0">
                <a:solidFill>
                  <a:schemeClr val="dk1"/>
                </a:solidFill>
                <a:latin typeface="Calibri"/>
                <a:ea typeface="Calibri"/>
                <a:cs typeface="Calibri"/>
                <a:sym typeface="Calibri"/>
              </a:rPr>
              <a:t>By examining the bar chart, we can identify that Engine Cylinder have the strongest impact on pricing. </a:t>
            </a:r>
            <a:endParaRPr lang="en-US" dirty="0"/>
          </a:p>
          <a:p>
            <a:pPr marL="285750" marR="0" lvl="0" indent="-285750" algn="l" rtl="0">
              <a:spcBef>
                <a:spcPts val="0"/>
              </a:spcBef>
              <a:spcAft>
                <a:spcPts val="0"/>
              </a:spcAft>
              <a:buClr>
                <a:schemeClr val="dk1"/>
              </a:buClr>
              <a:buSzPts val="1800"/>
              <a:buFont typeface="Arial"/>
              <a:buChar char="•"/>
            </a:pPr>
            <a:r>
              <a:rPr lang="en-US" sz="2000" dirty="0">
                <a:solidFill>
                  <a:schemeClr val="dk1"/>
                </a:solidFill>
                <a:latin typeface="Calibri"/>
                <a:ea typeface="Calibri"/>
                <a:cs typeface="Calibri"/>
                <a:sym typeface="Calibri"/>
              </a:rPr>
              <a:t>Features with higher positive coefficients contribute more to increasing the car's price, while those with higher negative coefficients contribute to price reduction.</a:t>
            </a:r>
          </a:p>
          <a:p>
            <a:endParaRPr lang="en-IN" dirty="0"/>
          </a:p>
        </p:txBody>
      </p:sp>
      <p:sp>
        <p:nvSpPr>
          <p:cNvPr id="4" name="Slide Number Placeholder 3">
            <a:extLst>
              <a:ext uri="{FF2B5EF4-FFF2-40B4-BE49-F238E27FC236}">
                <a16:creationId xmlns:a16="http://schemas.microsoft.com/office/drawing/2014/main" id="{2347F032-B5F2-0D6F-02D7-EDBB48C50673}"/>
              </a:ext>
            </a:extLst>
          </p:cNvPr>
          <p:cNvSpPr>
            <a:spLocks noGrp="1"/>
          </p:cNvSpPr>
          <p:nvPr>
            <p:ph type="sldNum" sz="quarter" idx="12"/>
          </p:nvPr>
        </p:nvSpPr>
        <p:spPr/>
        <p:txBody>
          <a:bodyPr/>
          <a:lstStyle/>
          <a:p>
            <a:fld id="{B5CEABB6-07DC-46E8-9B57-56EC44A396E5}" type="slidenum">
              <a:rPr lang="en-US" smtClean="0"/>
              <a:pPr/>
              <a:t>15</a:t>
            </a:fld>
            <a:endParaRPr lang="en-US" dirty="0"/>
          </a:p>
        </p:txBody>
      </p:sp>
    </p:spTree>
    <p:extLst>
      <p:ext uri="{BB962C8B-B14F-4D97-AF65-F5344CB8AC3E}">
        <p14:creationId xmlns:p14="http://schemas.microsoft.com/office/powerpoint/2010/main" val="31671158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225F4-77A6-B383-35E0-48308317F395}"/>
              </a:ext>
            </a:extLst>
          </p:cNvPr>
          <p:cNvSpPr>
            <a:spLocks noGrp="1"/>
          </p:cNvSpPr>
          <p:nvPr>
            <p:ph type="title"/>
          </p:nvPr>
        </p:nvSpPr>
        <p:spPr>
          <a:xfrm>
            <a:off x="0" y="0"/>
            <a:ext cx="11262048" cy="826768"/>
          </a:xfrm>
        </p:spPr>
        <p:txBody>
          <a:bodyPr>
            <a:normAutofit/>
          </a:bodyPr>
          <a:lstStyle/>
          <a:p>
            <a:r>
              <a:rPr lang="en-US" sz="1800" b="1" i="0" dirty="0">
                <a:solidFill>
                  <a:schemeClr val="tx2">
                    <a:lumMod val="75000"/>
                    <a:lumOff val="25000"/>
                  </a:schemeClr>
                </a:solidFill>
                <a:latin typeface="Arial"/>
                <a:ea typeface="Arial"/>
                <a:cs typeface="Arial"/>
                <a:sym typeface="Arial"/>
              </a:rPr>
              <a:t>4. How Does the Average Price of a Car Vary Across Different Manufacturers?</a:t>
            </a:r>
            <a:br>
              <a:rPr lang="en-US" sz="1800" dirty="0">
                <a:solidFill>
                  <a:schemeClr val="tx2">
                    <a:lumMod val="75000"/>
                    <a:lumOff val="25000"/>
                  </a:schemeClr>
                </a:solidFill>
              </a:rPr>
            </a:br>
            <a:endParaRPr lang="en-IN" sz="1800" dirty="0">
              <a:solidFill>
                <a:schemeClr val="tx2">
                  <a:lumMod val="75000"/>
                  <a:lumOff val="25000"/>
                </a:schemeClr>
              </a:solidFill>
            </a:endParaRPr>
          </a:p>
        </p:txBody>
      </p:sp>
      <p:sp>
        <p:nvSpPr>
          <p:cNvPr id="3" name="Text Placeholder 2">
            <a:extLst>
              <a:ext uri="{FF2B5EF4-FFF2-40B4-BE49-F238E27FC236}">
                <a16:creationId xmlns:a16="http://schemas.microsoft.com/office/drawing/2014/main" id="{2B4D43D5-84AC-7594-33BF-492C2CCD753E}"/>
              </a:ext>
            </a:extLst>
          </p:cNvPr>
          <p:cNvSpPr>
            <a:spLocks noGrp="1"/>
          </p:cNvSpPr>
          <p:nvPr>
            <p:ph type="body" sz="quarter" idx="13"/>
          </p:nvPr>
        </p:nvSpPr>
        <p:spPr>
          <a:xfrm>
            <a:off x="427093" y="681135"/>
            <a:ext cx="9584654" cy="6027575"/>
          </a:xfrm>
        </p:spPr>
        <p:txBody>
          <a:bodyPr>
            <a:noAutofit/>
          </a:bodyPr>
          <a:lstStyle/>
          <a:p>
            <a:pPr marL="0" marR="0" lvl="0" indent="0" algn="l" rtl="0">
              <a:spcBef>
                <a:spcPts val="0"/>
              </a:spcBef>
              <a:spcAft>
                <a:spcPts val="0"/>
              </a:spcAft>
              <a:buNone/>
            </a:pPr>
            <a:r>
              <a:rPr lang="en-US" sz="1600" b="1" i="0" dirty="0">
                <a:solidFill>
                  <a:schemeClr val="dk1"/>
                </a:solidFill>
                <a:latin typeface="Arial"/>
                <a:ea typeface="Arial"/>
                <a:cs typeface="Arial"/>
                <a:sym typeface="Arial"/>
              </a:rPr>
              <a:t>Task 4.A: Create a Pivot Table</a:t>
            </a:r>
            <a:endParaRPr lang="en-US" sz="1600" dirty="0"/>
          </a:p>
          <a:p>
            <a:pPr marL="0" marR="0" lvl="0" indent="0" algn="l" rtl="0">
              <a:spcBef>
                <a:spcPts val="0"/>
              </a:spcBef>
              <a:spcAft>
                <a:spcPts val="0"/>
              </a:spcAft>
              <a:buNone/>
            </a:pPr>
            <a:endParaRPr lang="en-US" sz="1600" b="1" dirty="0">
              <a:solidFill>
                <a:schemeClr val="dk1"/>
              </a:solidFill>
              <a:latin typeface="Arial"/>
              <a:ea typeface="Arial"/>
              <a:cs typeface="Arial"/>
              <a:sym typeface="Arial"/>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To analyze the average price of cars across different manufacturers, a pivot table can be created. Follow these steps using Microsoft Excel:</a:t>
            </a:r>
            <a:endParaRPr lang="en-US" sz="1600" dirty="0"/>
          </a:p>
          <a:p>
            <a:pPr marL="0" marR="0" lvl="0" indent="0" algn="l" rtl="0">
              <a:spcBef>
                <a:spcPts val="0"/>
              </a:spcBef>
              <a:spcAft>
                <a:spcPts val="0"/>
              </a:spcAft>
              <a:buNone/>
            </a:pPr>
            <a:endParaRPr lang="en-US" sz="1600" dirty="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800"/>
              <a:buFont typeface="Calibri"/>
              <a:buAutoNum type="arabicPeriod"/>
            </a:pPr>
            <a:r>
              <a:rPr lang="en-US" sz="1600" dirty="0">
                <a:solidFill>
                  <a:schemeClr val="dk1"/>
                </a:solidFill>
                <a:latin typeface="Calibri"/>
                <a:ea typeface="Calibri"/>
                <a:cs typeface="Calibri"/>
                <a:sym typeface="Calibri"/>
              </a:rPr>
              <a:t>Open the Excel file containing the dataset.</a:t>
            </a:r>
            <a:endParaRPr lang="en-US" sz="1600" dirty="0"/>
          </a:p>
          <a:p>
            <a:pPr marL="342900" marR="0" lvl="0" indent="-228600" algn="l" rtl="0">
              <a:spcBef>
                <a:spcPts val="0"/>
              </a:spcBef>
              <a:spcAft>
                <a:spcPts val="0"/>
              </a:spcAft>
              <a:buClr>
                <a:schemeClr val="dk1"/>
              </a:buClr>
              <a:buSzPts val="1800"/>
              <a:buFont typeface="Calibri"/>
              <a:buNone/>
            </a:pPr>
            <a:endParaRPr lang="en-US" sz="1600" dirty="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800"/>
              <a:buFont typeface="Calibri"/>
              <a:buAutoNum type="arabicPeriod"/>
            </a:pPr>
            <a:r>
              <a:rPr lang="en-US" sz="1600" dirty="0">
                <a:solidFill>
                  <a:schemeClr val="dk1"/>
                </a:solidFill>
                <a:latin typeface="Calibri"/>
                <a:ea typeface="Calibri"/>
                <a:cs typeface="Calibri"/>
                <a:sym typeface="Calibri"/>
              </a:rPr>
              <a:t>Select the columns containing "Manufacturer" and "MSRP" (Manufacturer's Suggested Retail Price).</a:t>
            </a:r>
            <a:endParaRPr lang="en-US" sz="1600" dirty="0"/>
          </a:p>
          <a:p>
            <a:pPr marL="342900" marR="0" lvl="0" indent="-228600" algn="l" rtl="0">
              <a:spcBef>
                <a:spcPts val="0"/>
              </a:spcBef>
              <a:spcAft>
                <a:spcPts val="0"/>
              </a:spcAft>
              <a:buClr>
                <a:schemeClr val="dk1"/>
              </a:buClr>
              <a:buSzPts val="1800"/>
              <a:buFont typeface="Calibri"/>
              <a:buNone/>
            </a:pPr>
            <a:endParaRPr lang="en-US" sz="1600" dirty="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800"/>
              <a:buFont typeface="Calibri"/>
              <a:buAutoNum type="arabicPeriod"/>
            </a:pPr>
            <a:r>
              <a:rPr lang="en-US" sz="1600" dirty="0">
                <a:solidFill>
                  <a:schemeClr val="dk1"/>
                </a:solidFill>
                <a:latin typeface="Calibri"/>
                <a:ea typeface="Calibri"/>
                <a:cs typeface="Calibri"/>
                <a:sym typeface="Calibri"/>
              </a:rPr>
              <a:t>Go to the "Insert" tab and choose "PivotTable.“</a:t>
            </a:r>
            <a:endParaRPr lang="en-US" sz="1600" dirty="0"/>
          </a:p>
          <a:p>
            <a:pPr marL="342900" marR="0" lvl="0" indent="-228600" algn="l" rtl="0">
              <a:spcBef>
                <a:spcPts val="0"/>
              </a:spcBef>
              <a:spcAft>
                <a:spcPts val="0"/>
              </a:spcAft>
              <a:buClr>
                <a:schemeClr val="dk1"/>
              </a:buClr>
              <a:buSzPts val="1800"/>
              <a:buFont typeface="Calibri"/>
              <a:buNone/>
            </a:pPr>
            <a:endParaRPr lang="en-US" sz="1600" dirty="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800"/>
              <a:buFont typeface="Calibri"/>
              <a:buAutoNum type="arabicPeriod"/>
            </a:pPr>
            <a:r>
              <a:rPr lang="en-US" sz="1600" dirty="0">
                <a:solidFill>
                  <a:schemeClr val="dk1"/>
                </a:solidFill>
                <a:latin typeface="Calibri"/>
                <a:ea typeface="Calibri"/>
                <a:cs typeface="Calibri"/>
                <a:sym typeface="Calibri"/>
              </a:rPr>
              <a:t>The resulting pivot table should show the average MSRP for each manufacturer.</a:t>
            </a:r>
            <a:endParaRPr lang="en-US" sz="1600" dirty="0"/>
          </a:p>
          <a:p>
            <a:pPr marL="342900" marR="0" lvl="0" indent="-228600" algn="l" rtl="0">
              <a:spcBef>
                <a:spcPts val="0"/>
              </a:spcBef>
              <a:spcAft>
                <a:spcPts val="0"/>
              </a:spcAft>
              <a:buClr>
                <a:schemeClr val="dk1"/>
              </a:buClr>
              <a:buSzPts val="1800"/>
              <a:buFont typeface="Calibri"/>
              <a:buNone/>
            </a:pPr>
            <a:endParaRPr lang="en-US"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b="1" i="0" dirty="0">
                <a:solidFill>
                  <a:schemeClr val="dk1"/>
                </a:solidFill>
                <a:latin typeface="Arial"/>
                <a:ea typeface="Arial"/>
                <a:cs typeface="Arial"/>
                <a:sym typeface="Arial"/>
              </a:rPr>
              <a:t>Task 4.B: Create a Bar Chart</a:t>
            </a:r>
          </a:p>
          <a:p>
            <a:pPr marL="0" indent="0">
              <a:spcAft>
                <a:spcPts val="0"/>
              </a:spcAft>
              <a:buNone/>
            </a:pPr>
            <a:r>
              <a:rPr lang="en-US" sz="1600" dirty="0">
                <a:solidFill>
                  <a:schemeClr val="dk1"/>
                </a:solidFill>
                <a:latin typeface="Calibri"/>
                <a:ea typeface="Calibri"/>
                <a:cs typeface="Calibri"/>
                <a:sym typeface="Calibri"/>
              </a:rPr>
              <a:t>To visualize the relationship between manufacturer and average price, a bar chart or horizontal stacked bar chart can be created:</a:t>
            </a: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 1.Highlight the pivot table data.</a:t>
            </a:r>
          </a:p>
          <a:p>
            <a:pPr marL="0" indent="0">
              <a:spcAft>
                <a:spcPts val="0"/>
              </a:spcAft>
              <a:buNone/>
            </a:pPr>
            <a:r>
              <a:rPr lang="en-US" sz="1600" dirty="0">
                <a:solidFill>
                  <a:schemeClr val="dk1"/>
                </a:solidFill>
                <a:latin typeface="Calibri"/>
                <a:ea typeface="Calibri"/>
                <a:cs typeface="Calibri"/>
                <a:sym typeface="Calibri"/>
              </a:rPr>
              <a:t> 2. Go to the "Insert" tab and choose "Bar Chart" or "Stacked Bar Chart."</a:t>
            </a:r>
          </a:p>
          <a:p>
            <a:pPr marL="0" marR="0" lvl="0" indent="0" algn="l" rtl="0">
              <a:spcBef>
                <a:spcPts val="0"/>
              </a:spcBef>
              <a:spcAft>
                <a:spcPts val="0"/>
              </a:spcAft>
              <a:buNone/>
            </a:pPr>
            <a:endParaRPr lang="en-US" sz="1600" dirty="0"/>
          </a:p>
          <a:p>
            <a:pPr marL="0" marR="0" lvl="0" indent="0" algn="l" rtl="0">
              <a:spcBef>
                <a:spcPts val="0"/>
              </a:spcBef>
              <a:spcAft>
                <a:spcPts val="0"/>
              </a:spcAft>
              <a:buNone/>
            </a:pPr>
            <a:endParaRPr lang="en-US" sz="1600"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600" dirty="0">
              <a:solidFill>
                <a:schemeClr val="dk1"/>
              </a:solidFill>
              <a:latin typeface="Calibri"/>
              <a:ea typeface="Calibri"/>
              <a:cs typeface="Calibri"/>
              <a:sym typeface="Calibri"/>
            </a:endParaRPr>
          </a:p>
          <a:p>
            <a:pPr marL="0" indent="0">
              <a:spcAft>
                <a:spcPts val="0"/>
              </a:spcAft>
              <a:buNone/>
            </a:pPr>
            <a:endParaRPr lang="en-US" sz="1600" dirty="0"/>
          </a:p>
          <a:p>
            <a:pPr marL="0" marR="0" lvl="0" indent="0" algn="l" rtl="0">
              <a:spcBef>
                <a:spcPts val="0"/>
              </a:spcBef>
              <a:spcAft>
                <a:spcPts val="0"/>
              </a:spcAft>
              <a:buNone/>
            </a:pPr>
            <a:endParaRPr lang="en-US" sz="1600" dirty="0"/>
          </a:p>
          <a:p>
            <a:pPr marL="0" marR="0" lvl="0" indent="0" algn="l" rtl="0">
              <a:spcBef>
                <a:spcPts val="0"/>
              </a:spcBef>
              <a:spcAft>
                <a:spcPts val="0"/>
              </a:spcAft>
              <a:buNone/>
            </a:pPr>
            <a:endParaRPr lang="en-US" sz="1600"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600" dirty="0">
              <a:solidFill>
                <a:schemeClr val="dk1"/>
              </a:solidFill>
              <a:latin typeface="Calibri"/>
              <a:ea typeface="Calibri"/>
              <a:cs typeface="Calibri"/>
              <a:sym typeface="Calibri"/>
            </a:endParaRPr>
          </a:p>
        </p:txBody>
      </p:sp>
      <p:sp>
        <p:nvSpPr>
          <p:cNvPr id="4" name="Slide Number Placeholder 3">
            <a:extLst>
              <a:ext uri="{FF2B5EF4-FFF2-40B4-BE49-F238E27FC236}">
                <a16:creationId xmlns:a16="http://schemas.microsoft.com/office/drawing/2014/main" id="{7A8BE0FC-F30C-D383-2890-6234694C2A8C}"/>
              </a:ext>
            </a:extLst>
          </p:cNvPr>
          <p:cNvSpPr>
            <a:spLocks noGrp="1"/>
          </p:cNvSpPr>
          <p:nvPr>
            <p:ph type="sldNum" sz="quarter" idx="12"/>
          </p:nvPr>
        </p:nvSpPr>
        <p:spPr/>
        <p:txBody>
          <a:bodyPr/>
          <a:lstStyle/>
          <a:p>
            <a:fld id="{B5CEABB6-07DC-46E8-9B57-56EC44A396E5}" type="slidenum">
              <a:rPr lang="en-US" smtClean="0"/>
              <a:pPr/>
              <a:t>16</a:t>
            </a:fld>
            <a:endParaRPr lang="en-US" dirty="0"/>
          </a:p>
        </p:txBody>
      </p:sp>
    </p:spTree>
    <p:extLst>
      <p:ext uri="{BB962C8B-B14F-4D97-AF65-F5344CB8AC3E}">
        <p14:creationId xmlns:p14="http://schemas.microsoft.com/office/powerpoint/2010/main" val="4248179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28B3A-3254-1DA4-7324-423D4A4C34F0}"/>
              </a:ext>
            </a:extLst>
          </p:cNvPr>
          <p:cNvSpPr>
            <a:spLocks noGrp="1"/>
          </p:cNvSpPr>
          <p:nvPr>
            <p:ph type="title"/>
          </p:nvPr>
        </p:nvSpPr>
        <p:spPr>
          <a:xfrm>
            <a:off x="0" y="0"/>
            <a:ext cx="10378316" cy="783212"/>
          </a:xfrm>
        </p:spPr>
        <p:txBody>
          <a:bodyPr>
            <a:normAutofit/>
          </a:bodyPr>
          <a:lstStyle/>
          <a:p>
            <a:r>
              <a:rPr lang="en-US" sz="2000" dirty="0">
                <a:solidFill>
                  <a:schemeClr val="tx2">
                    <a:lumMod val="75000"/>
                    <a:lumOff val="25000"/>
                  </a:schemeClr>
                </a:solidFill>
                <a:latin typeface="Calibri"/>
                <a:ea typeface="Calibri"/>
                <a:cs typeface="Calibri"/>
                <a:sym typeface="Calibri"/>
              </a:rPr>
              <a:t>3. Adjust the chart settings to display the data appropriately</a:t>
            </a:r>
            <a:r>
              <a:rPr lang="en-US" sz="2000" dirty="0">
                <a:solidFill>
                  <a:schemeClr val="dk1"/>
                </a:solidFill>
                <a:latin typeface="Calibri"/>
                <a:ea typeface="Calibri"/>
                <a:cs typeface="Calibri"/>
                <a:sym typeface="Calibri"/>
              </a:rPr>
              <a:t>.</a:t>
            </a:r>
            <a:br>
              <a:rPr lang="en-US" sz="1100" dirty="0"/>
            </a:br>
            <a:endParaRPr lang="en-IN" sz="2000" dirty="0"/>
          </a:p>
        </p:txBody>
      </p:sp>
      <p:sp>
        <p:nvSpPr>
          <p:cNvPr id="3" name="Text Placeholder 2">
            <a:extLst>
              <a:ext uri="{FF2B5EF4-FFF2-40B4-BE49-F238E27FC236}">
                <a16:creationId xmlns:a16="http://schemas.microsoft.com/office/drawing/2014/main" id="{9D3B875A-C0DE-A6B4-72FF-250E5B182B2D}"/>
              </a:ext>
            </a:extLst>
          </p:cNvPr>
          <p:cNvSpPr>
            <a:spLocks noGrp="1"/>
          </p:cNvSpPr>
          <p:nvPr>
            <p:ph type="body" sz="quarter" idx="13"/>
          </p:nvPr>
        </p:nvSpPr>
        <p:spPr>
          <a:xfrm>
            <a:off x="391886" y="681135"/>
            <a:ext cx="9451909" cy="6176865"/>
          </a:xfrm>
        </p:spPr>
        <p:txBody>
          <a:bodyPr/>
          <a:lstStyle/>
          <a:p>
            <a:pPr marL="285750" marR="0" lvl="0" indent="-285750" algn="l" rtl="0">
              <a:spcBef>
                <a:spcPts val="0"/>
              </a:spcBef>
              <a:spcAft>
                <a:spcPts val="0"/>
              </a:spcAft>
              <a:buClr>
                <a:schemeClr val="dk1"/>
              </a:buClr>
              <a:buSzPts val="1800"/>
              <a:buFont typeface="Arial"/>
              <a:buChar char="•"/>
            </a:pPr>
            <a:r>
              <a:rPr lang="en-US" sz="2000" dirty="0">
                <a:solidFill>
                  <a:schemeClr val="dk1"/>
                </a:solidFill>
                <a:latin typeface="Calibri"/>
                <a:ea typeface="Calibri"/>
                <a:cs typeface="Calibri"/>
                <a:sym typeface="Calibri"/>
              </a:rPr>
              <a:t>For a bar chart, assign the manufacturer to the horizontal axis and average MSRP to the vertical axis.</a:t>
            </a:r>
          </a:p>
          <a:p>
            <a:pPr marL="285750" marR="0" lvl="0" indent="-285750" algn="l" rtl="0">
              <a:spcBef>
                <a:spcPts val="0"/>
              </a:spcBef>
              <a:spcAft>
                <a:spcPts val="0"/>
              </a:spcAft>
              <a:buClr>
                <a:schemeClr val="dk1"/>
              </a:buClr>
              <a:buSzPts val="1800"/>
              <a:buFont typeface="Arial"/>
              <a:buChar char="•"/>
            </a:pPr>
            <a:r>
              <a:rPr lang="en-US" sz="2000" dirty="0">
                <a:solidFill>
                  <a:schemeClr val="dk1"/>
                </a:solidFill>
                <a:latin typeface="Calibri"/>
                <a:ea typeface="Calibri"/>
                <a:cs typeface="Calibri"/>
                <a:sym typeface="Calibri"/>
              </a:rPr>
              <a:t>For a stacked bar chart, add the manufacturer as the series and average MSRP as the values.</a:t>
            </a:r>
            <a:endParaRPr lang="en-US" dirty="0"/>
          </a:p>
        </p:txBody>
      </p:sp>
      <p:sp>
        <p:nvSpPr>
          <p:cNvPr id="4" name="Slide Number Placeholder 3">
            <a:extLst>
              <a:ext uri="{FF2B5EF4-FFF2-40B4-BE49-F238E27FC236}">
                <a16:creationId xmlns:a16="http://schemas.microsoft.com/office/drawing/2014/main" id="{FA089714-3AED-80B1-03DF-75DDA014AF31}"/>
              </a:ext>
            </a:extLst>
          </p:cNvPr>
          <p:cNvSpPr>
            <a:spLocks noGrp="1"/>
          </p:cNvSpPr>
          <p:nvPr>
            <p:ph type="sldNum" sz="quarter" idx="12"/>
          </p:nvPr>
        </p:nvSpPr>
        <p:spPr/>
        <p:txBody>
          <a:bodyPr/>
          <a:lstStyle/>
          <a:p>
            <a:fld id="{B5CEABB6-07DC-46E8-9B57-56EC44A396E5}" type="slidenum">
              <a:rPr lang="en-US" smtClean="0"/>
              <a:pPr/>
              <a:t>17</a:t>
            </a:fld>
            <a:endParaRPr lang="en-US" dirty="0"/>
          </a:p>
        </p:txBody>
      </p:sp>
      <p:pic>
        <p:nvPicPr>
          <p:cNvPr id="6" name="Picture 5">
            <a:extLst>
              <a:ext uri="{FF2B5EF4-FFF2-40B4-BE49-F238E27FC236}">
                <a16:creationId xmlns:a16="http://schemas.microsoft.com/office/drawing/2014/main" id="{A335952E-40D8-37EF-77EC-C9AB2AAA6533}"/>
              </a:ext>
            </a:extLst>
          </p:cNvPr>
          <p:cNvPicPr>
            <a:picLocks noChangeAspect="1"/>
          </p:cNvPicPr>
          <p:nvPr/>
        </p:nvPicPr>
        <p:blipFill>
          <a:blip r:embed="rId2"/>
          <a:stretch>
            <a:fillRect/>
          </a:stretch>
        </p:blipFill>
        <p:spPr>
          <a:xfrm>
            <a:off x="459661" y="1950008"/>
            <a:ext cx="2333951" cy="4833347"/>
          </a:xfrm>
          <a:prstGeom prst="rect">
            <a:avLst/>
          </a:prstGeom>
        </p:spPr>
      </p:pic>
      <p:pic>
        <p:nvPicPr>
          <p:cNvPr id="8" name="Picture 7">
            <a:extLst>
              <a:ext uri="{FF2B5EF4-FFF2-40B4-BE49-F238E27FC236}">
                <a16:creationId xmlns:a16="http://schemas.microsoft.com/office/drawing/2014/main" id="{FFE4C99B-C441-9037-7C4D-B637D1660865}"/>
              </a:ext>
            </a:extLst>
          </p:cNvPr>
          <p:cNvPicPr>
            <a:picLocks noChangeAspect="1"/>
          </p:cNvPicPr>
          <p:nvPr/>
        </p:nvPicPr>
        <p:blipFill>
          <a:blip r:embed="rId3"/>
          <a:stretch>
            <a:fillRect/>
          </a:stretch>
        </p:blipFill>
        <p:spPr>
          <a:xfrm>
            <a:off x="3461657" y="1950008"/>
            <a:ext cx="6028653" cy="3410426"/>
          </a:xfrm>
          <a:prstGeom prst="rect">
            <a:avLst/>
          </a:prstGeom>
        </p:spPr>
      </p:pic>
    </p:spTree>
    <p:extLst>
      <p:ext uri="{BB962C8B-B14F-4D97-AF65-F5344CB8AC3E}">
        <p14:creationId xmlns:p14="http://schemas.microsoft.com/office/powerpoint/2010/main" val="27319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3B37F-3904-C591-C5C6-7636FB7E4D5C}"/>
              </a:ext>
            </a:extLst>
          </p:cNvPr>
          <p:cNvSpPr>
            <a:spLocks noGrp="1"/>
          </p:cNvSpPr>
          <p:nvPr>
            <p:ph type="title"/>
          </p:nvPr>
        </p:nvSpPr>
        <p:spPr>
          <a:xfrm>
            <a:off x="398541" y="162277"/>
            <a:ext cx="10900830" cy="630825"/>
          </a:xfrm>
        </p:spPr>
        <p:txBody>
          <a:bodyPr>
            <a:normAutofit fontScale="90000"/>
          </a:bodyPr>
          <a:lstStyle/>
          <a:p>
            <a:r>
              <a:rPr lang="en-US" sz="2000" b="1" dirty="0">
                <a:solidFill>
                  <a:schemeClr val="dk1"/>
                </a:solidFill>
                <a:latin typeface="Calibri"/>
                <a:ea typeface="Calibri"/>
                <a:cs typeface="Calibri"/>
                <a:sym typeface="Calibri"/>
              </a:rPr>
              <a:t>Interpretation:</a:t>
            </a:r>
            <a:br>
              <a:rPr lang="en-US" sz="1100" dirty="0"/>
            </a:br>
            <a:endParaRPr lang="en-IN" sz="2000" dirty="0"/>
          </a:p>
        </p:txBody>
      </p:sp>
      <p:sp>
        <p:nvSpPr>
          <p:cNvPr id="3" name="Text Placeholder 2">
            <a:extLst>
              <a:ext uri="{FF2B5EF4-FFF2-40B4-BE49-F238E27FC236}">
                <a16:creationId xmlns:a16="http://schemas.microsoft.com/office/drawing/2014/main" id="{ECCC681A-F681-0F49-309C-B54957700090}"/>
              </a:ext>
            </a:extLst>
          </p:cNvPr>
          <p:cNvSpPr>
            <a:spLocks noGrp="1"/>
          </p:cNvSpPr>
          <p:nvPr>
            <p:ph type="body" sz="quarter" idx="13"/>
          </p:nvPr>
        </p:nvSpPr>
        <p:spPr>
          <a:xfrm>
            <a:off x="464415" y="793101"/>
            <a:ext cx="9463356" cy="5290457"/>
          </a:xfrm>
        </p:spPr>
        <p:txBody>
          <a:bodyPr/>
          <a:lstStyle/>
          <a:p>
            <a:pPr marL="285750" marR="0" lvl="0" indent="-285750" algn="l" rtl="0">
              <a:spcBef>
                <a:spcPts val="0"/>
              </a:spcBef>
              <a:spcAft>
                <a:spcPts val="0"/>
              </a:spcAft>
              <a:buClr>
                <a:schemeClr val="dk1"/>
              </a:buClr>
              <a:buSzPts val="1800"/>
              <a:buFont typeface="Arial"/>
              <a:buChar char="•"/>
            </a:pPr>
            <a:r>
              <a:rPr lang="en-US" sz="2000" dirty="0">
                <a:solidFill>
                  <a:schemeClr val="dk1"/>
                </a:solidFill>
                <a:latin typeface="Calibri"/>
                <a:ea typeface="Calibri"/>
                <a:cs typeface="Calibri"/>
                <a:sym typeface="Calibri"/>
              </a:rPr>
              <a:t>The pivot table provides a quantitative overview of the average price of cars for each manufacturer.</a:t>
            </a:r>
            <a:endParaRPr lang="en-US" dirty="0"/>
          </a:p>
          <a:p>
            <a:pPr marL="285750" marR="0" lvl="0" indent="-171450" algn="l" rtl="0">
              <a:spcBef>
                <a:spcPts val="0"/>
              </a:spcBef>
              <a:spcAft>
                <a:spcPts val="0"/>
              </a:spcAft>
              <a:buClr>
                <a:schemeClr val="dk1"/>
              </a:buClr>
              <a:buSzPts val="1800"/>
              <a:buFont typeface="Arial"/>
              <a:buNone/>
            </a:pPr>
            <a:endParaRPr lang="en-US" sz="20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2000" dirty="0">
                <a:solidFill>
                  <a:schemeClr val="dk1"/>
                </a:solidFill>
                <a:latin typeface="Calibri"/>
                <a:ea typeface="Calibri"/>
                <a:cs typeface="Calibri"/>
                <a:sym typeface="Calibri"/>
              </a:rPr>
              <a:t>The bar chart visually represents the average prices, allowing for easy comparison between manufacturers.</a:t>
            </a:r>
            <a:endParaRPr lang="en-US" dirty="0"/>
          </a:p>
          <a:p>
            <a:pPr marL="0" marR="0" lvl="0" indent="0" algn="l" rtl="0">
              <a:spcBef>
                <a:spcPts val="0"/>
              </a:spcBef>
              <a:spcAft>
                <a:spcPts val="0"/>
              </a:spcAft>
              <a:buNone/>
            </a:pPr>
            <a:endParaRPr lang="en-US" sz="20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b="1" dirty="0">
                <a:solidFill>
                  <a:schemeClr val="dk1"/>
                </a:solidFill>
                <a:latin typeface="Calibri"/>
                <a:ea typeface="Calibri"/>
                <a:cs typeface="Calibri"/>
                <a:sym typeface="Calibri"/>
              </a:rPr>
              <a:t>Insight:</a:t>
            </a:r>
            <a:endParaRPr lang="en-US" dirty="0"/>
          </a:p>
          <a:p>
            <a:pPr marL="0" marR="0" lvl="0" indent="0" algn="l" rtl="0">
              <a:spcBef>
                <a:spcPts val="0"/>
              </a:spcBef>
              <a:spcAft>
                <a:spcPts val="0"/>
              </a:spcAft>
              <a:buNone/>
            </a:pPr>
            <a:endParaRPr lang="en-US" sz="20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2000" dirty="0">
                <a:solidFill>
                  <a:schemeClr val="dk1"/>
                </a:solidFill>
                <a:latin typeface="Calibri"/>
                <a:ea typeface="Calibri"/>
                <a:cs typeface="Calibri"/>
                <a:sym typeface="Calibri"/>
              </a:rPr>
              <a:t>Analyzing the bar chart we identify that  manufacturers with higher or lower average prices. This insight can be valuable for competitive positioning and pricing strategies</a:t>
            </a:r>
          </a:p>
          <a:p>
            <a:endParaRPr lang="en-IN" dirty="0"/>
          </a:p>
        </p:txBody>
      </p:sp>
      <p:sp>
        <p:nvSpPr>
          <p:cNvPr id="4" name="Slide Number Placeholder 3">
            <a:extLst>
              <a:ext uri="{FF2B5EF4-FFF2-40B4-BE49-F238E27FC236}">
                <a16:creationId xmlns:a16="http://schemas.microsoft.com/office/drawing/2014/main" id="{431265BB-BEC5-195F-48F1-4A1E3CB0620C}"/>
              </a:ext>
            </a:extLst>
          </p:cNvPr>
          <p:cNvSpPr>
            <a:spLocks noGrp="1"/>
          </p:cNvSpPr>
          <p:nvPr>
            <p:ph type="sldNum" sz="quarter" idx="12"/>
          </p:nvPr>
        </p:nvSpPr>
        <p:spPr/>
        <p:txBody>
          <a:bodyPr/>
          <a:lstStyle/>
          <a:p>
            <a:fld id="{B5CEABB6-07DC-46E8-9B57-56EC44A396E5}" type="slidenum">
              <a:rPr lang="en-US" smtClean="0"/>
              <a:pPr/>
              <a:t>18</a:t>
            </a:fld>
            <a:endParaRPr lang="en-US" dirty="0"/>
          </a:p>
        </p:txBody>
      </p:sp>
    </p:spTree>
    <p:extLst>
      <p:ext uri="{BB962C8B-B14F-4D97-AF65-F5344CB8AC3E}">
        <p14:creationId xmlns:p14="http://schemas.microsoft.com/office/powerpoint/2010/main" val="531816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37FE4-E58E-F53A-2245-4211CCFF66AE}"/>
              </a:ext>
            </a:extLst>
          </p:cNvPr>
          <p:cNvSpPr>
            <a:spLocks noGrp="1"/>
          </p:cNvSpPr>
          <p:nvPr>
            <p:ph type="title"/>
          </p:nvPr>
        </p:nvSpPr>
        <p:spPr>
          <a:xfrm>
            <a:off x="370549" y="99314"/>
            <a:ext cx="11068781" cy="1292352"/>
          </a:xfrm>
        </p:spPr>
        <p:txBody>
          <a:bodyPr>
            <a:normAutofit/>
          </a:bodyPr>
          <a:lstStyle/>
          <a:p>
            <a:r>
              <a:rPr lang="en-US" sz="2800" b="1" i="0" u="none" strike="noStrike" dirty="0">
                <a:solidFill>
                  <a:srgbClr val="000000"/>
                </a:solidFill>
                <a:latin typeface="Arial"/>
                <a:ea typeface="Arial"/>
                <a:cs typeface="Arial"/>
                <a:sym typeface="Arial"/>
              </a:rPr>
              <a:t>5. </a:t>
            </a:r>
            <a:r>
              <a:rPr lang="en-US" sz="2000" b="1" i="0" u="none" strike="noStrike" dirty="0">
                <a:solidFill>
                  <a:schemeClr val="tx2">
                    <a:lumMod val="75000"/>
                    <a:lumOff val="25000"/>
                  </a:schemeClr>
                </a:solidFill>
                <a:latin typeface="Arial"/>
                <a:ea typeface="Arial"/>
                <a:cs typeface="Arial"/>
                <a:sym typeface="Arial"/>
              </a:rPr>
              <a:t>What is the relationship between fuel efficiency and the number of cylinders in a car's engine?</a:t>
            </a:r>
            <a:br>
              <a:rPr lang="en-US" sz="2000" dirty="0">
                <a:solidFill>
                  <a:schemeClr val="tx2">
                    <a:lumMod val="75000"/>
                    <a:lumOff val="25000"/>
                  </a:schemeClr>
                </a:solidFill>
              </a:rPr>
            </a:br>
            <a:endParaRPr lang="en-IN" sz="2000" dirty="0">
              <a:solidFill>
                <a:schemeClr val="tx2">
                  <a:lumMod val="75000"/>
                  <a:lumOff val="25000"/>
                </a:schemeClr>
              </a:solidFill>
            </a:endParaRPr>
          </a:p>
        </p:txBody>
      </p:sp>
      <p:sp>
        <p:nvSpPr>
          <p:cNvPr id="3" name="Text Placeholder 2">
            <a:extLst>
              <a:ext uri="{FF2B5EF4-FFF2-40B4-BE49-F238E27FC236}">
                <a16:creationId xmlns:a16="http://schemas.microsoft.com/office/drawing/2014/main" id="{67FB79B5-51E8-28FA-E42D-1DDDD9D70CDC}"/>
              </a:ext>
            </a:extLst>
          </p:cNvPr>
          <p:cNvSpPr>
            <a:spLocks noGrp="1"/>
          </p:cNvSpPr>
          <p:nvPr>
            <p:ph type="body" sz="quarter" idx="13"/>
          </p:nvPr>
        </p:nvSpPr>
        <p:spPr>
          <a:xfrm>
            <a:off x="466532" y="1244726"/>
            <a:ext cx="9461240" cy="5367021"/>
          </a:xfrm>
        </p:spPr>
        <p:txBody>
          <a:bodyPr>
            <a:normAutofit fontScale="25000" lnSpcReduction="20000"/>
          </a:bodyPr>
          <a:lstStyle/>
          <a:p>
            <a:pPr marL="0" marR="0" lvl="0" indent="0" algn="l" rtl="0">
              <a:spcBef>
                <a:spcPts val="0"/>
              </a:spcBef>
              <a:spcAft>
                <a:spcPts val="0"/>
              </a:spcAft>
              <a:buNone/>
            </a:pPr>
            <a:r>
              <a:rPr lang="en-US" sz="6400" b="1" i="0" dirty="0">
                <a:solidFill>
                  <a:schemeClr val="dk1"/>
                </a:solidFill>
                <a:latin typeface="Arial"/>
                <a:ea typeface="Arial"/>
                <a:cs typeface="Arial"/>
                <a:sym typeface="Arial"/>
              </a:rPr>
              <a:t>Task 5.A: Create a Scatter Plot with Trendline</a:t>
            </a:r>
            <a:endParaRPr lang="en-US" sz="6400" dirty="0"/>
          </a:p>
          <a:p>
            <a:pPr marL="0" marR="0" lvl="0" indent="0" algn="l" rtl="0">
              <a:spcBef>
                <a:spcPts val="0"/>
              </a:spcBef>
              <a:spcAft>
                <a:spcPts val="0"/>
              </a:spcAft>
              <a:buNone/>
            </a:pPr>
            <a:endParaRPr lang="en-US" sz="6400" b="1" dirty="0">
              <a:solidFill>
                <a:srgbClr val="000000"/>
              </a:solidFill>
              <a:latin typeface="Arial"/>
              <a:ea typeface="Arial"/>
              <a:cs typeface="Arial"/>
              <a:sym typeface="Arial"/>
            </a:endParaRPr>
          </a:p>
          <a:p>
            <a:pPr marL="342900" marR="0" lvl="0" indent="-342900" algn="l" rtl="0">
              <a:spcBef>
                <a:spcPts val="0"/>
              </a:spcBef>
              <a:spcAft>
                <a:spcPts val="0"/>
              </a:spcAft>
              <a:buClr>
                <a:srgbClr val="000000"/>
              </a:buClr>
              <a:buSzPts val="1800"/>
              <a:buFont typeface="Calibri"/>
              <a:buAutoNum type="arabicPeriod"/>
            </a:pPr>
            <a:r>
              <a:rPr lang="en-US" sz="6400" dirty="0">
                <a:solidFill>
                  <a:srgbClr val="000000"/>
                </a:solidFill>
                <a:latin typeface="Arial"/>
                <a:ea typeface="Arial"/>
                <a:cs typeface="Arial"/>
                <a:sym typeface="Arial"/>
              </a:rPr>
              <a:t>To understand the relationship between fuel efficiency and the number of cylinders in a car's engine, a scatter plot with a trendline can be created using Microsoft Excel. Follow these steps:</a:t>
            </a:r>
            <a:endParaRPr lang="en-US" sz="6400" dirty="0"/>
          </a:p>
          <a:p>
            <a:pPr marL="342900" marR="0" lvl="0" indent="-228600" algn="l" rtl="0">
              <a:spcBef>
                <a:spcPts val="0"/>
              </a:spcBef>
              <a:spcAft>
                <a:spcPts val="0"/>
              </a:spcAft>
              <a:buClr>
                <a:schemeClr val="dk1"/>
              </a:buClr>
              <a:buSzPts val="1800"/>
              <a:buFont typeface="Calibri"/>
              <a:buNone/>
            </a:pPr>
            <a:endParaRPr lang="en-US" sz="6400" dirty="0">
              <a:solidFill>
                <a:srgbClr val="000000"/>
              </a:solidFill>
              <a:latin typeface="Arial"/>
              <a:ea typeface="Arial"/>
              <a:cs typeface="Arial"/>
              <a:sym typeface="Arial"/>
            </a:endParaRPr>
          </a:p>
          <a:p>
            <a:pPr marL="342900" marR="0" lvl="0" indent="-342900" algn="l" rtl="0">
              <a:spcBef>
                <a:spcPts val="0"/>
              </a:spcBef>
              <a:spcAft>
                <a:spcPts val="0"/>
              </a:spcAft>
              <a:buClr>
                <a:srgbClr val="000000"/>
              </a:buClr>
              <a:buSzPts val="1800"/>
              <a:buFont typeface="Calibri"/>
              <a:buAutoNum type="arabicPeriod"/>
            </a:pPr>
            <a:r>
              <a:rPr lang="en-US" sz="6400" dirty="0">
                <a:solidFill>
                  <a:srgbClr val="000000"/>
                </a:solidFill>
                <a:latin typeface="Arial"/>
                <a:ea typeface="Arial"/>
                <a:cs typeface="Arial"/>
                <a:sym typeface="Arial"/>
              </a:rPr>
              <a:t>Open the Excel file containing the dataset.</a:t>
            </a:r>
            <a:endParaRPr lang="en-US" sz="6400" dirty="0"/>
          </a:p>
          <a:p>
            <a:pPr marL="342900" marR="0" lvl="0" indent="-228600" algn="l" rtl="0">
              <a:spcBef>
                <a:spcPts val="0"/>
              </a:spcBef>
              <a:spcAft>
                <a:spcPts val="0"/>
              </a:spcAft>
              <a:buClr>
                <a:schemeClr val="dk1"/>
              </a:buClr>
              <a:buSzPts val="1800"/>
              <a:buFont typeface="Calibri"/>
              <a:buNone/>
            </a:pPr>
            <a:endParaRPr lang="en-US" sz="6400" dirty="0">
              <a:solidFill>
                <a:srgbClr val="000000"/>
              </a:solidFill>
              <a:latin typeface="Arial"/>
              <a:ea typeface="Arial"/>
              <a:cs typeface="Arial"/>
              <a:sym typeface="Arial"/>
            </a:endParaRPr>
          </a:p>
          <a:p>
            <a:pPr marL="342900" marR="0" lvl="0" indent="-342900" algn="l" rtl="0">
              <a:spcBef>
                <a:spcPts val="0"/>
              </a:spcBef>
              <a:spcAft>
                <a:spcPts val="0"/>
              </a:spcAft>
              <a:buClr>
                <a:srgbClr val="000000"/>
              </a:buClr>
              <a:buSzPts val="1800"/>
              <a:buFont typeface="Calibri"/>
              <a:buAutoNum type="arabicPeriod"/>
            </a:pPr>
            <a:r>
              <a:rPr lang="en-US" sz="6400" dirty="0">
                <a:solidFill>
                  <a:srgbClr val="000000"/>
                </a:solidFill>
                <a:latin typeface="Arial"/>
                <a:ea typeface="Arial"/>
                <a:cs typeface="Arial"/>
                <a:sym typeface="Arial"/>
              </a:rPr>
              <a:t>Select the columns containing "Number of Cylinders" and "Highway MPG."</a:t>
            </a:r>
            <a:endParaRPr lang="en-US" sz="6400" dirty="0"/>
          </a:p>
          <a:p>
            <a:pPr marL="342900" marR="0" lvl="0" indent="-228600" algn="l" rtl="0">
              <a:spcBef>
                <a:spcPts val="0"/>
              </a:spcBef>
              <a:spcAft>
                <a:spcPts val="0"/>
              </a:spcAft>
              <a:buClr>
                <a:schemeClr val="dk1"/>
              </a:buClr>
              <a:buSzPts val="1800"/>
              <a:buFont typeface="Calibri"/>
              <a:buNone/>
            </a:pPr>
            <a:endParaRPr lang="en-US" sz="6400" dirty="0">
              <a:solidFill>
                <a:srgbClr val="000000"/>
              </a:solidFill>
              <a:latin typeface="Arial"/>
              <a:ea typeface="Arial"/>
              <a:cs typeface="Arial"/>
              <a:sym typeface="Arial"/>
            </a:endParaRPr>
          </a:p>
          <a:p>
            <a:pPr marL="342900" marR="0" lvl="0" indent="-342900" algn="l" rtl="0">
              <a:spcBef>
                <a:spcPts val="0"/>
              </a:spcBef>
              <a:spcAft>
                <a:spcPts val="0"/>
              </a:spcAft>
              <a:buClr>
                <a:srgbClr val="000000"/>
              </a:buClr>
              <a:buSzPts val="1800"/>
              <a:buFont typeface="Calibri"/>
              <a:buAutoNum type="arabicPeriod"/>
            </a:pPr>
            <a:r>
              <a:rPr lang="en-US" sz="6400" dirty="0">
                <a:solidFill>
                  <a:srgbClr val="000000"/>
                </a:solidFill>
                <a:latin typeface="Arial"/>
                <a:ea typeface="Arial"/>
                <a:cs typeface="Arial"/>
                <a:sym typeface="Arial"/>
              </a:rPr>
              <a:t>Go to the "Insert" tab and choose "Scatter Chart."</a:t>
            </a:r>
            <a:endParaRPr lang="en-US" sz="6400" dirty="0"/>
          </a:p>
          <a:p>
            <a:pPr marL="342900" marR="0" lvl="0" indent="-228600" algn="l" rtl="0">
              <a:spcBef>
                <a:spcPts val="0"/>
              </a:spcBef>
              <a:spcAft>
                <a:spcPts val="0"/>
              </a:spcAft>
              <a:buClr>
                <a:schemeClr val="dk1"/>
              </a:buClr>
              <a:buSzPts val="1800"/>
              <a:buFont typeface="Calibri"/>
              <a:buNone/>
            </a:pPr>
            <a:endParaRPr lang="en-US" sz="6400" b="1" dirty="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800"/>
              <a:buFont typeface="Calibri"/>
              <a:buAutoNum type="arabicPeriod"/>
            </a:pPr>
            <a:r>
              <a:rPr lang="en-US" sz="6400" dirty="0">
                <a:solidFill>
                  <a:schemeClr val="dk1"/>
                </a:solidFill>
                <a:latin typeface="Calibri"/>
                <a:ea typeface="Calibri"/>
                <a:cs typeface="Calibri"/>
                <a:sym typeface="Calibri"/>
              </a:rPr>
              <a:t>The scatter chart will be created. Right-click on any data point and choose "Add Trendline.“</a:t>
            </a:r>
            <a:endParaRPr lang="en-US" sz="6400" dirty="0"/>
          </a:p>
          <a:p>
            <a:pPr marL="342900" marR="0" lvl="0" indent="-228600" algn="l" rtl="0">
              <a:spcBef>
                <a:spcPts val="0"/>
              </a:spcBef>
              <a:spcAft>
                <a:spcPts val="0"/>
              </a:spcAft>
              <a:buClr>
                <a:schemeClr val="dk1"/>
              </a:buClr>
              <a:buSzPts val="1800"/>
              <a:buFont typeface="Calibri"/>
              <a:buNone/>
            </a:pPr>
            <a:endParaRPr lang="en-US" sz="6400" dirty="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800"/>
              <a:buFont typeface="Calibri"/>
              <a:buAutoNum type="arabicPeriod"/>
            </a:pPr>
            <a:r>
              <a:rPr lang="en-US" sz="6400" dirty="0">
                <a:solidFill>
                  <a:schemeClr val="dk1"/>
                </a:solidFill>
                <a:latin typeface="Calibri"/>
                <a:ea typeface="Calibri"/>
                <a:cs typeface="Calibri"/>
                <a:sym typeface="Calibri"/>
              </a:rPr>
              <a:t>In the "Format Trendline" pane, choose the type of trendline (linear, exponential, etc.) depending on the nature of the relationship.</a:t>
            </a:r>
            <a:endParaRPr lang="en-US" sz="6400" dirty="0"/>
          </a:p>
          <a:p>
            <a:pPr marL="342900" marR="0" lvl="0" indent="-228600" algn="l" rtl="0">
              <a:spcBef>
                <a:spcPts val="0"/>
              </a:spcBef>
              <a:spcAft>
                <a:spcPts val="0"/>
              </a:spcAft>
              <a:buClr>
                <a:schemeClr val="dk1"/>
              </a:buClr>
              <a:buSzPts val="1800"/>
              <a:buFont typeface="Calibri"/>
              <a:buNone/>
            </a:pPr>
            <a:endParaRPr lang="en-US" sz="6400" dirty="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800"/>
              <a:buFont typeface="Calibri"/>
              <a:buAutoNum type="arabicPeriod"/>
            </a:pPr>
            <a:r>
              <a:rPr lang="en-US" sz="6400" dirty="0">
                <a:solidFill>
                  <a:schemeClr val="dk1"/>
                </a:solidFill>
                <a:latin typeface="Calibri"/>
                <a:ea typeface="Calibri"/>
                <a:cs typeface="Calibri"/>
                <a:sym typeface="Calibri"/>
              </a:rPr>
              <a:t>Display the equation on the chart by checking the "Display Equation on chart" option.</a:t>
            </a:r>
          </a:p>
          <a:p>
            <a:endParaRPr lang="en-IN" dirty="0"/>
          </a:p>
        </p:txBody>
      </p:sp>
      <p:sp>
        <p:nvSpPr>
          <p:cNvPr id="4" name="Slide Number Placeholder 3">
            <a:extLst>
              <a:ext uri="{FF2B5EF4-FFF2-40B4-BE49-F238E27FC236}">
                <a16:creationId xmlns:a16="http://schemas.microsoft.com/office/drawing/2014/main" id="{073A6A22-BA54-350B-22A9-4A33C001847A}"/>
              </a:ext>
            </a:extLst>
          </p:cNvPr>
          <p:cNvSpPr>
            <a:spLocks noGrp="1"/>
          </p:cNvSpPr>
          <p:nvPr>
            <p:ph type="sldNum" sz="quarter" idx="12"/>
          </p:nvPr>
        </p:nvSpPr>
        <p:spPr/>
        <p:txBody>
          <a:bodyPr/>
          <a:lstStyle/>
          <a:p>
            <a:fld id="{B5CEABB6-07DC-46E8-9B57-56EC44A396E5}" type="slidenum">
              <a:rPr lang="en-US" smtClean="0"/>
              <a:pPr/>
              <a:t>19</a:t>
            </a:fld>
            <a:endParaRPr lang="en-US" dirty="0"/>
          </a:p>
        </p:txBody>
      </p:sp>
    </p:spTree>
    <p:extLst>
      <p:ext uri="{BB962C8B-B14F-4D97-AF65-F5344CB8AC3E}">
        <p14:creationId xmlns:p14="http://schemas.microsoft.com/office/powerpoint/2010/main" val="3550710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911352" y="-417004"/>
            <a:ext cx="8297380" cy="1326514"/>
          </a:xfrm>
        </p:spPr>
        <p:txBody>
          <a:bodyPr/>
          <a:lstStyle/>
          <a:p>
            <a:r>
              <a:rPr lang="en-US" sz="2800" b="1" i="0" u="sng" strike="noStrike" dirty="0">
                <a:solidFill>
                  <a:schemeClr val="tx2">
                    <a:lumMod val="75000"/>
                    <a:lumOff val="25000"/>
                  </a:schemeClr>
                </a:solidFill>
                <a:latin typeface="Arial"/>
                <a:ea typeface="Arial"/>
                <a:cs typeface="Arial"/>
                <a:sym typeface="Arial"/>
              </a:rPr>
              <a:t>Project Description</a:t>
            </a:r>
            <a:br>
              <a:rPr lang="en-US" sz="2800" u="sng" dirty="0">
                <a:solidFill>
                  <a:schemeClr val="accent1"/>
                </a:solidFill>
                <a:latin typeface="Calibri"/>
                <a:ea typeface="Calibri"/>
                <a:cs typeface="Calibri"/>
                <a:sym typeface="Calibri"/>
              </a:rPr>
            </a:br>
            <a:endParaRPr lang="en-US" dirty="0"/>
          </a:p>
        </p:txBody>
      </p:sp>
      <p:sp>
        <p:nvSpPr>
          <p:cNvPr id="7" name="Text Placeholder 6">
            <a:extLst>
              <a:ext uri="{FF2B5EF4-FFF2-40B4-BE49-F238E27FC236}">
                <a16:creationId xmlns:a16="http://schemas.microsoft.com/office/drawing/2014/main" id="{70B4EC43-20C2-1DA5-646B-B8D26CF7D003}"/>
              </a:ext>
            </a:extLst>
          </p:cNvPr>
          <p:cNvSpPr>
            <a:spLocks noGrp="1"/>
          </p:cNvSpPr>
          <p:nvPr>
            <p:ph type="body" sz="quarter" idx="13"/>
          </p:nvPr>
        </p:nvSpPr>
        <p:spPr>
          <a:xfrm>
            <a:off x="619432" y="909510"/>
            <a:ext cx="8996517" cy="5176658"/>
          </a:xfrm>
        </p:spPr>
        <p:txBody>
          <a:bodyPr>
            <a:normAutofit fontScale="62500" lnSpcReduction="20000"/>
          </a:bodyPr>
          <a:lstStyle/>
          <a:p>
            <a:pPr marL="0" marR="0" lvl="0" indent="0" algn="l" rtl="0">
              <a:spcBef>
                <a:spcPts val="0"/>
              </a:spcBef>
              <a:spcAft>
                <a:spcPts val="0"/>
              </a:spcAft>
              <a:buNone/>
            </a:pPr>
            <a:r>
              <a:rPr lang="en-US" sz="2500" b="1" i="0" dirty="0">
                <a:solidFill>
                  <a:schemeClr val="dk1"/>
                </a:solidFill>
                <a:latin typeface="Arial"/>
                <a:ea typeface="Arial"/>
                <a:cs typeface="Arial"/>
                <a:sym typeface="Arial"/>
              </a:rPr>
              <a:t>Overview of the Project and its Purpose:</a:t>
            </a:r>
            <a:endParaRPr lang="en-US" sz="2500" dirty="0"/>
          </a:p>
          <a:p>
            <a:pPr marL="0" marR="0" lvl="0" indent="0" algn="l" rtl="0">
              <a:spcBef>
                <a:spcPts val="0"/>
              </a:spcBef>
              <a:spcAft>
                <a:spcPts val="0"/>
              </a:spcAft>
              <a:buNone/>
            </a:pPr>
            <a:r>
              <a:rPr lang="en-US" sz="2500" b="0" i="0" dirty="0">
                <a:solidFill>
                  <a:schemeClr val="dk1"/>
                </a:solidFill>
                <a:latin typeface="Arial"/>
                <a:ea typeface="Arial"/>
                <a:cs typeface="Arial"/>
                <a:sym typeface="Arial"/>
              </a:rPr>
              <a:t>The project focuses on leveraging data analytics to assist a car manufacturer in optimizing pricing and product development decisions. The primary goal is to maximize profitability while meeting consumer demand in the rapidly evolving automotive industry.</a:t>
            </a:r>
            <a:endParaRPr lang="en-US" sz="2500" dirty="0"/>
          </a:p>
          <a:p>
            <a:pPr marL="0" marR="0" lvl="0" indent="0" algn="l" rtl="0">
              <a:spcBef>
                <a:spcPts val="0"/>
              </a:spcBef>
              <a:spcAft>
                <a:spcPts val="0"/>
              </a:spcAft>
              <a:buNone/>
            </a:pPr>
            <a:endParaRPr lang="en-US" sz="2500" b="1" i="0" dirty="0">
              <a:solidFill>
                <a:schemeClr val="dk1"/>
              </a:solidFill>
              <a:latin typeface="Arial"/>
              <a:ea typeface="Arial"/>
              <a:cs typeface="Arial"/>
              <a:sym typeface="Arial"/>
            </a:endParaRPr>
          </a:p>
          <a:p>
            <a:pPr marL="0" marR="0" lvl="0" indent="0" algn="l" rtl="0">
              <a:spcBef>
                <a:spcPts val="0"/>
              </a:spcBef>
              <a:spcAft>
                <a:spcPts val="0"/>
              </a:spcAft>
              <a:buNone/>
            </a:pPr>
            <a:r>
              <a:rPr lang="en-US" sz="2500" b="1" i="0" dirty="0">
                <a:solidFill>
                  <a:schemeClr val="dk1"/>
                </a:solidFill>
                <a:latin typeface="Arial"/>
                <a:ea typeface="Arial"/>
                <a:cs typeface="Arial"/>
                <a:sym typeface="Arial"/>
              </a:rPr>
              <a:t>Business Problem or Question:</a:t>
            </a:r>
            <a:endParaRPr lang="en-US" sz="2500" dirty="0"/>
          </a:p>
          <a:p>
            <a:pPr marL="0" marR="0" lvl="0" indent="0" algn="l" rtl="0">
              <a:spcBef>
                <a:spcPts val="0"/>
              </a:spcBef>
              <a:spcAft>
                <a:spcPts val="0"/>
              </a:spcAft>
              <a:buNone/>
            </a:pPr>
            <a:r>
              <a:rPr lang="en-US" sz="2500" b="0" i="0" dirty="0">
                <a:solidFill>
                  <a:schemeClr val="dk1"/>
                </a:solidFill>
                <a:latin typeface="Arial"/>
                <a:ea typeface="Arial"/>
                <a:cs typeface="Arial"/>
                <a:sym typeface="Arial"/>
              </a:rPr>
              <a:t>The key business question is: How can a car manufacturer optimize pricing and product development decisions to maximize profitability while meeting consumer demand? This involves understanding the factors driving consumer demand, analyzing the relationship between car features, market categories, and pricing, and identifying the most profitable and popular features.</a:t>
            </a:r>
            <a:endParaRPr lang="en-US" sz="2500" dirty="0"/>
          </a:p>
          <a:p>
            <a:pPr marL="0" marR="0" lvl="0" indent="0" algn="l" rtl="0">
              <a:spcBef>
                <a:spcPts val="0"/>
              </a:spcBef>
              <a:spcAft>
                <a:spcPts val="0"/>
              </a:spcAft>
              <a:buNone/>
            </a:pPr>
            <a:endParaRPr lang="en-US" sz="2500" b="1" i="0" dirty="0">
              <a:solidFill>
                <a:schemeClr val="dk1"/>
              </a:solidFill>
              <a:latin typeface="Arial"/>
              <a:ea typeface="Arial"/>
              <a:cs typeface="Arial"/>
              <a:sym typeface="Arial"/>
            </a:endParaRPr>
          </a:p>
          <a:p>
            <a:pPr marL="0" marR="0" lvl="0" indent="0" algn="l" rtl="0">
              <a:spcBef>
                <a:spcPts val="0"/>
              </a:spcBef>
              <a:spcAft>
                <a:spcPts val="0"/>
              </a:spcAft>
              <a:buNone/>
            </a:pPr>
            <a:r>
              <a:rPr lang="en-US" sz="2500" b="1" i="0" dirty="0">
                <a:solidFill>
                  <a:schemeClr val="dk1"/>
                </a:solidFill>
                <a:latin typeface="Arial"/>
                <a:ea typeface="Arial"/>
                <a:cs typeface="Arial"/>
                <a:sym typeface="Arial"/>
              </a:rPr>
              <a:t>Data Sources Used:</a:t>
            </a:r>
            <a:r>
              <a:rPr lang="en-US" sz="2500" b="0" i="0" dirty="0">
                <a:solidFill>
                  <a:schemeClr val="dk1"/>
                </a:solidFill>
                <a:latin typeface="Arial"/>
                <a:ea typeface="Arial"/>
                <a:cs typeface="Arial"/>
                <a:sym typeface="Arial"/>
              </a:rPr>
              <a:t> </a:t>
            </a:r>
            <a:endParaRPr lang="en-US" sz="2500" dirty="0"/>
          </a:p>
          <a:p>
            <a:pPr marL="0" marR="0" lvl="0" indent="0" algn="l" rtl="0">
              <a:spcBef>
                <a:spcPts val="0"/>
              </a:spcBef>
              <a:spcAft>
                <a:spcPts val="0"/>
              </a:spcAft>
              <a:buNone/>
            </a:pPr>
            <a:r>
              <a:rPr lang="en-US" sz="2500" b="0" i="0" dirty="0">
                <a:solidFill>
                  <a:schemeClr val="dk1"/>
                </a:solidFill>
                <a:latin typeface="Arial"/>
                <a:ea typeface="Arial"/>
                <a:cs typeface="Arial"/>
                <a:sym typeface="Arial"/>
              </a:rPr>
              <a:t>The dataset titled "Car Features and MSRP" was utilized for this project. It contains information on over 11,000 car models, encompassing details such as make, model, year, engine specifications, transmission type, market category, fuel efficiency, popularity, and manufacturer's suggested retail price (MSRP). The dataset was collected and made available on Kaggle by Cooper Union.</a:t>
            </a:r>
            <a:endParaRPr lang="en-US" sz="2500" dirty="0"/>
          </a:p>
          <a:p>
            <a:endParaRPr lang="en-US" dirty="0"/>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582749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50508-BC23-B628-F070-7E216152E8DF}"/>
              </a:ext>
            </a:extLst>
          </p:cNvPr>
          <p:cNvSpPr>
            <a:spLocks noGrp="1"/>
          </p:cNvSpPr>
          <p:nvPr>
            <p:ph type="title"/>
          </p:nvPr>
        </p:nvSpPr>
        <p:spPr>
          <a:xfrm>
            <a:off x="0" y="0"/>
            <a:ext cx="10378316" cy="831829"/>
          </a:xfrm>
        </p:spPr>
        <p:txBody>
          <a:bodyPr>
            <a:normAutofit/>
          </a:bodyPr>
          <a:lstStyle/>
          <a:p>
            <a:r>
              <a:rPr lang="en-US" sz="2000" b="1" i="0" dirty="0">
                <a:solidFill>
                  <a:schemeClr val="tx2">
                    <a:lumMod val="75000"/>
                    <a:lumOff val="25000"/>
                  </a:schemeClr>
                </a:solidFill>
                <a:latin typeface="Arial"/>
                <a:ea typeface="Arial"/>
                <a:cs typeface="Arial"/>
                <a:sym typeface="Arial"/>
              </a:rPr>
              <a:t>Task 5.B: Calculate the Correlation Coefficient</a:t>
            </a:r>
            <a:br>
              <a:rPr lang="en-US" sz="2000" dirty="0">
                <a:solidFill>
                  <a:schemeClr val="tx2">
                    <a:lumMod val="75000"/>
                    <a:lumOff val="25000"/>
                  </a:schemeClr>
                </a:solidFill>
              </a:rPr>
            </a:br>
            <a:endParaRPr lang="en-IN" sz="2000" dirty="0">
              <a:solidFill>
                <a:schemeClr val="tx2">
                  <a:lumMod val="75000"/>
                  <a:lumOff val="25000"/>
                </a:schemeClr>
              </a:solidFill>
            </a:endParaRPr>
          </a:p>
        </p:txBody>
      </p:sp>
      <p:sp>
        <p:nvSpPr>
          <p:cNvPr id="3" name="Text Placeholder 2">
            <a:extLst>
              <a:ext uri="{FF2B5EF4-FFF2-40B4-BE49-F238E27FC236}">
                <a16:creationId xmlns:a16="http://schemas.microsoft.com/office/drawing/2014/main" id="{ADBCEB2E-B5FF-7AF9-C5EE-F7470CE502C8}"/>
              </a:ext>
            </a:extLst>
          </p:cNvPr>
          <p:cNvSpPr>
            <a:spLocks noGrp="1"/>
          </p:cNvSpPr>
          <p:nvPr>
            <p:ph type="body" sz="quarter" idx="13"/>
          </p:nvPr>
        </p:nvSpPr>
        <p:spPr>
          <a:xfrm>
            <a:off x="242596" y="775142"/>
            <a:ext cx="9778482" cy="5471479"/>
          </a:xfrm>
        </p:spPr>
        <p:txBody>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To quantify the strength and direction of the relationship between the number of cylinders and highway MPG, calculate the correlation coefficient using Excel. Follow these steps:</a:t>
            </a:r>
          </a:p>
          <a:p>
            <a:pPr marL="0" indent="0">
              <a:spcAft>
                <a:spcPts val="0"/>
              </a:spcAft>
              <a:buNone/>
            </a:pPr>
            <a:r>
              <a:rPr lang="en-US" sz="1800" dirty="0">
                <a:solidFill>
                  <a:schemeClr val="dk1"/>
                </a:solidFill>
                <a:latin typeface="Calibri"/>
                <a:ea typeface="Calibri"/>
                <a:cs typeface="Calibri"/>
                <a:sym typeface="Calibri"/>
              </a:rPr>
              <a:t>1.In an empty cell, use the formula =CORREL(range1, range2) where "range1" is the column of the number of cylinders, and "range2" is the column of highway MPG.</a:t>
            </a:r>
          </a:p>
          <a:p>
            <a:pPr marL="0" indent="0">
              <a:spcAft>
                <a:spcPts val="0"/>
              </a:spcAft>
              <a:buNone/>
            </a:pPr>
            <a:r>
              <a:rPr lang="en-US" sz="1800" dirty="0">
                <a:solidFill>
                  <a:schemeClr val="dk1"/>
                </a:solidFill>
                <a:latin typeface="Calibri"/>
                <a:ea typeface="Calibri"/>
                <a:cs typeface="Calibri"/>
                <a:sym typeface="Calibri"/>
              </a:rPr>
              <a:t>2. The result will be the correlation coefficient, indicating the strength and direction of the relationship.</a:t>
            </a:r>
          </a:p>
          <a:p>
            <a:pPr marL="0" indent="0">
              <a:spcAft>
                <a:spcPts val="0"/>
              </a:spcAft>
              <a:buNone/>
            </a:pPr>
            <a:endParaRPr lang="en-US" dirty="0"/>
          </a:p>
          <a:p>
            <a:pPr marL="0" marR="0" lvl="0" indent="0" algn="l" rtl="0">
              <a:spcBef>
                <a:spcPts val="0"/>
              </a:spcBef>
              <a:spcAft>
                <a:spcPts val="0"/>
              </a:spcAft>
              <a:buNone/>
            </a:pPr>
            <a:endParaRPr lang="en-US" dirty="0"/>
          </a:p>
          <a:p>
            <a:pPr marL="0" marR="0" lvl="0" indent="0" algn="l" rtl="0">
              <a:spcBef>
                <a:spcPts val="0"/>
              </a:spcBef>
              <a:spcAft>
                <a:spcPts val="0"/>
              </a:spcAft>
              <a:buNone/>
            </a:pPr>
            <a:endParaRPr lang="en-US" sz="2000" dirty="0">
              <a:solidFill>
                <a:schemeClr val="dk1"/>
              </a:solidFill>
              <a:latin typeface="Calibri"/>
              <a:ea typeface="Calibri"/>
              <a:cs typeface="Calibri"/>
              <a:sym typeface="Calibri"/>
            </a:endParaRPr>
          </a:p>
          <a:p>
            <a:pPr marL="342900" marR="0" lvl="0" indent="-228600" algn="l" rtl="0">
              <a:spcBef>
                <a:spcPts val="0"/>
              </a:spcBef>
              <a:spcAft>
                <a:spcPts val="0"/>
              </a:spcAft>
              <a:buClr>
                <a:schemeClr val="dk1"/>
              </a:buClr>
              <a:buSzPts val="1800"/>
              <a:buFont typeface="Calibri"/>
              <a:buNone/>
            </a:pPr>
            <a:endParaRPr lang="en-US" sz="2000" dirty="0">
              <a:solidFill>
                <a:schemeClr val="dk1"/>
              </a:solidFill>
              <a:latin typeface="Calibri"/>
              <a:ea typeface="Calibri"/>
              <a:cs typeface="Calibri"/>
              <a:sym typeface="Calibri"/>
            </a:endParaRPr>
          </a:p>
          <a:p>
            <a:endParaRPr lang="en-IN" dirty="0"/>
          </a:p>
        </p:txBody>
      </p:sp>
      <p:sp>
        <p:nvSpPr>
          <p:cNvPr id="4" name="Slide Number Placeholder 3">
            <a:extLst>
              <a:ext uri="{FF2B5EF4-FFF2-40B4-BE49-F238E27FC236}">
                <a16:creationId xmlns:a16="http://schemas.microsoft.com/office/drawing/2014/main" id="{84A8E1F4-6D5A-035A-6516-E7B46296E860}"/>
              </a:ext>
            </a:extLst>
          </p:cNvPr>
          <p:cNvSpPr>
            <a:spLocks noGrp="1"/>
          </p:cNvSpPr>
          <p:nvPr>
            <p:ph type="sldNum" sz="quarter" idx="12"/>
          </p:nvPr>
        </p:nvSpPr>
        <p:spPr/>
        <p:txBody>
          <a:bodyPr/>
          <a:lstStyle/>
          <a:p>
            <a:fld id="{B5CEABB6-07DC-46E8-9B57-56EC44A396E5}" type="slidenum">
              <a:rPr lang="en-US" smtClean="0"/>
              <a:pPr/>
              <a:t>20</a:t>
            </a:fld>
            <a:endParaRPr lang="en-US" dirty="0"/>
          </a:p>
        </p:txBody>
      </p:sp>
      <p:pic>
        <p:nvPicPr>
          <p:cNvPr id="6" name="Picture 5">
            <a:extLst>
              <a:ext uri="{FF2B5EF4-FFF2-40B4-BE49-F238E27FC236}">
                <a16:creationId xmlns:a16="http://schemas.microsoft.com/office/drawing/2014/main" id="{96AD8675-85C0-3104-4BBB-0A0ECC4EE988}"/>
              </a:ext>
            </a:extLst>
          </p:cNvPr>
          <p:cNvPicPr>
            <a:picLocks noChangeAspect="1"/>
          </p:cNvPicPr>
          <p:nvPr/>
        </p:nvPicPr>
        <p:blipFill>
          <a:blip r:embed="rId2"/>
          <a:stretch>
            <a:fillRect/>
          </a:stretch>
        </p:blipFill>
        <p:spPr>
          <a:xfrm>
            <a:off x="9916948" y="345233"/>
            <a:ext cx="2133898" cy="6046236"/>
          </a:xfrm>
          <a:prstGeom prst="rect">
            <a:avLst/>
          </a:prstGeom>
        </p:spPr>
      </p:pic>
      <p:pic>
        <p:nvPicPr>
          <p:cNvPr id="8" name="Picture 7">
            <a:extLst>
              <a:ext uri="{FF2B5EF4-FFF2-40B4-BE49-F238E27FC236}">
                <a16:creationId xmlns:a16="http://schemas.microsoft.com/office/drawing/2014/main" id="{000C01DF-FA92-68A5-BD59-5DCB41DA5247}"/>
              </a:ext>
            </a:extLst>
          </p:cNvPr>
          <p:cNvPicPr>
            <a:picLocks noChangeAspect="1"/>
          </p:cNvPicPr>
          <p:nvPr/>
        </p:nvPicPr>
        <p:blipFill>
          <a:blip r:embed="rId3"/>
          <a:stretch>
            <a:fillRect/>
          </a:stretch>
        </p:blipFill>
        <p:spPr>
          <a:xfrm>
            <a:off x="597733" y="2507558"/>
            <a:ext cx="5696745" cy="3410426"/>
          </a:xfrm>
          <a:prstGeom prst="rect">
            <a:avLst/>
          </a:prstGeom>
        </p:spPr>
      </p:pic>
      <p:pic>
        <p:nvPicPr>
          <p:cNvPr id="10" name="Picture 9">
            <a:extLst>
              <a:ext uri="{FF2B5EF4-FFF2-40B4-BE49-F238E27FC236}">
                <a16:creationId xmlns:a16="http://schemas.microsoft.com/office/drawing/2014/main" id="{2DBE20C3-5AE8-A4D8-4AEF-4ADD2233A16D}"/>
              </a:ext>
            </a:extLst>
          </p:cNvPr>
          <p:cNvPicPr>
            <a:picLocks noChangeAspect="1"/>
          </p:cNvPicPr>
          <p:nvPr/>
        </p:nvPicPr>
        <p:blipFill>
          <a:blip r:embed="rId4"/>
          <a:stretch>
            <a:fillRect/>
          </a:stretch>
        </p:blipFill>
        <p:spPr>
          <a:xfrm>
            <a:off x="6884277" y="2649629"/>
            <a:ext cx="2286319" cy="819264"/>
          </a:xfrm>
          <a:prstGeom prst="rect">
            <a:avLst/>
          </a:prstGeom>
        </p:spPr>
      </p:pic>
    </p:spTree>
    <p:extLst>
      <p:ext uri="{BB962C8B-B14F-4D97-AF65-F5344CB8AC3E}">
        <p14:creationId xmlns:p14="http://schemas.microsoft.com/office/powerpoint/2010/main" val="1896145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F94CF-A6A5-754B-56EB-F70056814049}"/>
              </a:ext>
            </a:extLst>
          </p:cNvPr>
          <p:cNvSpPr>
            <a:spLocks noGrp="1"/>
          </p:cNvSpPr>
          <p:nvPr>
            <p:ph type="title"/>
          </p:nvPr>
        </p:nvSpPr>
        <p:spPr>
          <a:xfrm>
            <a:off x="531845" y="176883"/>
            <a:ext cx="8297380" cy="708567"/>
          </a:xfrm>
        </p:spPr>
        <p:txBody>
          <a:bodyPr>
            <a:normAutofit/>
          </a:bodyPr>
          <a:lstStyle/>
          <a:p>
            <a:r>
              <a:rPr lang="en-US" sz="2000" b="1" dirty="0">
                <a:solidFill>
                  <a:schemeClr val="dk1"/>
                </a:solidFill>
                <a:latin typeface="Calibri"/>
                <a:ea typeface="Calibri"/>
                <a:cs typeface="Calibri"/>
                <a:sym typeface="Calibri"/>
              </a:rPr>
              <a:t>Interpretation:</a:t>
            </a:r>
            <a:br>
              <a:rPr lang="en-US" sz="2000" dirty="0"/>
            </a:br>
            <a:endParaRPr lang="en-IN" sz="2000" dirty="0"/>
          </a:p>
        </p:txBody>
      </p:sp>
      <p:sp>
        <p:nvSpPr>
          <p:cNvPr id="3" name="Text Placeholder 2">
            <a:extLst>
              <a:ext uri="{FF2B5EF4-FFF2-40B4-BE49-F238E27FC236}">
                <a16:creationId xmlns:a16="http://schemas.microsoft.com/office/drawing/2014/main" id="{A850C899-9A87-6C69-44BE-732067735AA4}"/>
              </a:ext>
            </a:extLst>
          </p:cNvPr>
          <p:cNvSpPr>
            <a:spLocks noGrp="1"/>
          </p:cNvSpPr>
          <p:nvPr>
            <p:ph type="body" sz="quarter" idx="13"/>
          </p:nvPr>
        </p:nvSpPr>
        <p:spPr>
          <a:xfrm>
            <a:off x="438539" y="708567"/>
            <a:ext cx="8751181" cy="4857081"/>
          </a:xfrm>
        </p:spPr>
        <p:txBody>
          <a:bodyPr/>
          <a:lstStyle/>
          <a:p>
            <a:pPr marL="285750" marR="0" lvl="0" indent="-285750" algn="l" rtl="0">
              <a:spcBef>
                <a:spcPts val="0"/>
              </a:spcBef>
              <a:spcAft>
                <a:spcPts val="0"/>
              </a:spcAft>
              <a:buClr>
                <a:schemeClr val="dk1"/>
              </a:buClr>
              <a:buSzPts val="1800"/>
              <a:buFont typeface="Arial"/>
              <a:buChar char="•"/>
            </a:pPr>
            <a:r>
              <a:rPr lang="en-US" sz="2000" dirty="0">
                <a:solidFill>
                  <a:schemeClr val="dk1"/>
                </a:solidFill>
                <a:latin typeface="Calibri"/>
                <a:ea typeface="Calibri"/>
                <a:cs typeface="Calibri"/>
                <a:sym typeface="Calibri"/>
              </a:rPr>
              <a:t>The scatter plot with the trendline visually represents the relationship between the number of cylinders and highway MPG.</a:t>
            </a:r>
            <a:endParaRPr lang="en-US" dirty="0"/>
          </a:p>
          <a:p>
            <a:pPr marL="285750" marR="0" lvl="0" indent="-285750" algn="l" rtl="0">
              <a:spcBef>
                <a:spcPts val="0"/>
              </a:spcBef>
              <a:spcAft>
                <a:spcPts val="0"/>
              </a:spcAft>
              <a:buClr>
                <a:schemeClr val="dk1"/>
              </a:buClr>
              <a:buSzPts val="1800"/>
              <a:buFont typeface="Arial"/>
              <a:buChar char="•"/>
            </a:pPr>
            <a:r>
              <a:rPr lang="en-US" sz="2000" dirty="0">
                <a:solidFill>
                  <a:schemeClr val="dk1"/>
                </a:solidFill>
                <a:latin typeface="Calibri"/>
                <a:ea typeface="Calibri"/>
                <a:cs typeface="Calibri"/>
                <a:sym typeface="Calibri"/>
              </a:rPr>
              <a:t>The equation on the chart shows the estimated slope of the relationship.</a:t>
            </a:r>
            <a:endParaRPr lang="en-US" dirty="0"/>
          </a:p>
          <a:p>
            <a:pPr marL="0" marR="0" lvl="0" indent="0" algn="l" rtl="0">
              <a:spcBef>
                <a:spcPts val="0"/>
              </a:spcBef>
              <a:spcAft>
                <a:spcPts val="0"/>
              </a:spcAft>
              <a:buNone/>
            </a:pPr>
            <a:endParaRPr lang="en-US" sz="20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b="1" dirty="0">
                <a:solidFill>
                  <a:schemeClr val="dk1"/>
                </a:solidFill>
                <a:latin typeface="Calibri"/>
                <a:ea typeface="Calibri"/>
                <a:cs typeface="Calibri"/>
                <a:sym typeface="Calibri"/>
              </a:rPr>
              <a:t>Insight:</a:t>
            </a:r>
            <a:endParaRPr lang="en-US" dirty="0"/>
          </a:p>
          <a:p>
            <a:pPr marL="0" marR="0" lvl="0" indent="0" algn="l" rtl="0">
              <a:spcBef>
                <a:spcPts val="0"/>
              </a:spcBef>
              <a:spcAft>
                <a:spcPts val="0"/>
              </a:spcAft>
              <a:buNone/>
            </a:pPr>
            <a:endParaRPr lang="en-US" sz="20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2000" dirty="0">
                <a:solidFill>
                  <a:schemeClr val="dk1"/>
                </a:solidFill>
                <a:latin typeface="Calibri"/>
                <a:ea typeface="Calibri"/>
                <a:cs typeface="Calibri"/>
                <a:sym typeface="Calibri"/>
              </a:rPr>
              <a:t>By analyzing the scatter plot and trendline, you can observe whether there's a positive or negative correlation between the number of cylinders and highway MPG. This insight is crucial for understanding the trade-off between engine power and fuel efficiency.</a:t>
            </a:r>
            <a:endParaRPr lang="en-US" dirty="0"/>
          </a:p>
          <a:p>
            <a:pPr marL="285750" marR="0" lvl="0" indent="-171450" algn="l" rtl="0">
              <a:spcBef>
                <a:spcPts val="0"/>
              </a:spcBef>
              <a:spcAft>
                <a:spcPts val="0"/>
              </a:spcAft>
              <a:buClr>
                <a:schemeClr val="dk1"/>
              </a:buClr>
              <a:buSzPts val="1800"/>
              <a:buFont typeface="Arial"/>
              <a:buNone/>
            </a:pPr>
            <a:endParaRPr lang="en-US" sz="20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2000" dirty="0">
                <a:solidFill>
                  <a:schemeClr val="dk1"/>
                </a:solidFill>
                <a:latin typeface="Calibri"/>
                <a:ea typeface="Calibri"/>
                <a:cs typeface="Calibri"/>
                <a:sym typeface="Calibri"/>
              </a:rPr>
              <a:t>The correlation coefficient quantifies the strength and direction of the relationship. A negative correlation would imply that more cylinders are associated with lower fuel efficiency, and vice versa.</a:t>
            </a:r>
          </a:p>
          <a:p>
            <a:endParaRPr lang="en-IN" dirty="0"/>
          </a:p>
        </p:txBody>
      </p:sp>
      <p:sp>
        <p:nvSpPr>
          <p:cNvPr id="4" name="Slide Number Placeholder 3">
            <a:extLst>
              <a:ext uri="{FF2B5EF4-FFF2-40B4-BE49-F238E27FC236}">
                <a16:creationId xmlns:a16="http://schemas.microsoft.com/office/drawing/2014/main" id="{378A9048-EDA6-537B-774D-AB2193A74B7D}"/>
              </a:ext>
            </a:extLst>
          </p:cNvPr>
          <p:cNvSpPr>
            <a:spLocks noGrp="1"/>
          </p:cNvSpPr>
          <p:nvPr>
            <p:ph type="sldNum" sz="quarter" idx="12"/>
          </p:nvPr>
        </p:nvSpPr>
        <p:spPr/>
        <p:txBody>
          <a:bodyPr/>
          <a:lstStyle/>
          <a:p>
            <a:fld id="{B5CEABB6-07DC-46E8-9B57-56EC44A396E5}" type="slidenum">
              <a:rPr lang="en-US" smtClean="0"/>
              <a:pPr/>
              <a:t>21</a:t>
            </a:fld>
            <a:endParaRPr lang="en-US" dirty="0"/>
          </a:p>
        </p:txBody>
      </p:sp>
    </p:spTree>
    <p:extLst>
      <p:ext uri="{BB962C8B-B14F-4D97-AF65-F5344CB8AC3E}">
        <p14:creationId xmlns:p14="http://schemas.microsoft.com/office/powerpoint/2010/main" val="161518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4D871-5B1F-44BC-9B8A-79D2FDE67BD7}"/>
              </a:ext>
            </a:extLst>
          </p:cNvPr>
          <p:cNvSpPr>
            <a:spLocks noGrp="1"/>
          </p:cNvSpPr>
          <p:nvPr>
            <p:ph type="title"/>
          </p:nvPr>
        </p:nvSpPr>
        <p:spPr>
          <a:xfrm>
            <a:off x="4121456" y="74644"/>
            <a:ext cx="8297380" cy="1025808"/>
          </a:xfrm>
        </p:spPr>
        <p:txBody>
          <a:bodyPr/>
          <a:lstStyle/>
          <a:p>
            <a:r>
              <a:rPr lang="en-US" sz="2800" b="1" i="0" u="sng" strike="noStrike" dirty="0">
                <a:solidFill>
                  <a:schemeClr val="tx2">
                    <a:lumMod val="75000"/>
                    <a:lumOff val="25000"/>
                  </a:schemeClr>
                </a:solidFill>
                <a:latin typeface="Arial"/>
                <a:ea typeface="Arial"/>
                <a:cs typeface="Arial"/>
                <a:sym typeface="Arial"/>
              </a:rPr>
              <a:t>Dashboard</a:t>
            </a:r>
            <a:br>
              <a:rPr lang="en-US" sz="2800" u="sng" dirty="0">
                <a:solidFill>
                  <a:schemeClr val="accent1"/>
                </a:solidFill>
                <a:latin typeface="Calibri"/>
                <a:ea typeface="Calibri"/>
                <a:cs typeface="Calibri"/>
                <a:sym typeface="Calibri"/>
              </a:rPr>
            </a:br>
            <a:endParaRPr lang="en-IN" dirty="0"/>
          </a:p>
        </p:txBody>
      </p:sp>
      <p:sp>
        <p:nvSpPr>
          <p:cNvPr id="3" name="Text Placeholder 2">
            <a:extLst>
              <a:ext uri="{FF2B5EF4-FFF2-40B4-BE49-F238E27FC236}">
                <a16:creationId xmlns:a16="http://schemas.microsoft.com/office/drawing/2014/main" id="{8E449AEF-5A73-383A-C64C-05F100004089}"/>
              </a:ext>
            </a:extLst>
          </p:cNvPr>
          <p:cNvSpPr>
            <a:spLocks noGrp="1"/>
          </p:cNvSpPr>
          <p:nvPr>
            <p:ph type="body" sz="quarter" idx="13"/>
          </p:nvPr>
        </p:nvSpPr>
        <p:spPr>
          <a:xfrm>
            <a:off x="326571" y="699797"/>
            <a:ext cx="10720874" cy="5803640"/>
          </a:xfrm>
        </p:spPr>
        <p:txBody>
          <a:bodyPr/>
          <a:lstStyle/>
          <a:p>
            <a:pPr marL="0" marR="0" lvl="0" indent="0" algn="l" rtl="0">
              <a:spcBef>
                <a:spcPts val="0"/>
              </a:spcBef>
              <a:spcAft>
                <a:spcPts val="0"/>
              </a:spcAft>
              <a:buNone/>
            </a:pPr>
            <a:r>
              <a:rPr lang="en-US" sz="2000" b="1" dirty="0">
                <a:solidFill>
                  <a:schemeClr val="tx2">
                    <a:lumMod val="90000"/>
                    <a:lumOff val="10000"/>
                  </a:schemeClr>
                </a:solidFill>
                <a:latin typeface="Calibri"/>
                <a:ea typeface="Calibri"/>
                <a:cs typeface="Calibri"/>
                <a:sym typeface="Calibri"/>
              </a:rPr>
              <a:t>1. Distribution of Car Prices by Brand and Body Style:</a:t>
            </a:r>
            <a:endParaRPr lang="en-US" dirty="0">
              <a:solidFill>
                <a:schemeClr val="tx2">
                  <a:lumMod val="90000"/>
                  <a:lumOff val="10000"/>
                </a:schemeClr>
              </a:solidFill>
            </a:endParaRPr>
          </a:p>
          <a:p>
            <a:pPr marL="0" marR="0" lvl="0" indent="0" algn="l" rtl="0">
              <a:spcBef>
                <a:spcPts val="0"/>
              </a:spcBef>
              <a:spcAft>
                <a:spcPts val="0"/>
              </a:spcAft>
              <a:buNone/>
            </a:pPr>
            <a:endParaRPr lang="en-US" sz="20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2000" dirty="0">
                <a:solidFill>
                  <a:schemeClr val="dk1"/>
                </a:solidFill>
                <a:latin typeface="Calibri"/>
                <a:ea typeface="Calibri"/>
                <a:cs typeface="Calibri"/>
                <a:sym typeface="Calibri"/>
              </a:rPr>
              <a:t>Stacked column chart.</a:t>
            </a:r>
            <a:endParaRPr lang="en-US" dirty="0"/>
          </a:p>
          <a:p>
            <a:pPr marL="285750" marR="0" lvl="0" indent="-285750" algn="l" rtl="0">
              <a:spcBef>
                <a:spcPts val="0"/>
              </a:spcBef>
              <a:spcAft>
                <a:spcPts val="0"/>
              </a:spcAft>
              <a:buClr>
                <a:schemeClr val="dk1"/>
              </a:buClr>
              <a:buSzPts val="1800"/>
              <a:buFont typeface="Arial"/>
              <a:buChar char="•"/>
            </a:pPr>
            <a:r>
              <a:rPr lang="en-US" sz="2000" dirty="0">
                <a:solidFill>
                  <a:schemeClr val="dk1"/>
                </a:solidFill>
                <a:latin typeface="Calibri"/>
                <a:ea typeface="Calibri"/>
                <a:cs typeface="Calibri"/>
                <a:sym typeface="Calibri"/>
              </a:rPr>
              <a:t>Filters: Brand and Body Style.</a:t>
            </a:r>
            <a:endParaRPr lang="en-US" dirty="0"/>
          </a:p>
          <a:p>
            <a:pPr marL="285750" marR="0" lvl="0" indent="-285750" algn="l" rtl="0">
              <a:spcBef>
                <a:spcPts val="0"/>
              </a:spcBef>
              <a:spcAft>
                <a:spcPts val="0"/>
              </a:spcAft>
              <a:buClr>
                <a:schemeClr val="dk1"/>
              </a:buClr>
              <a:buSzPts val="1800"/>
              <a:buFont typeface="Arial"/>
              <a:buChar char="•"/>
            </a:pPr>
            <a:r>
              <a:rPr lang="en-US" sz="2000" dirty="0">
                <a:solidFill>
                  <a:schemeClr val="dk1"/>
                </a:solidFill>
                <a:latin typeface="Calibri"/>
                <a:ea typeface="Calibri"/>
                <a:cs typeface="Calibri"/>
                <a:sym typeface="Calibri"/>
              </a:rPr>
              <a:t>Use SUMIF or Pivot Tables to calculate the total MSRP for each brand and body style.</a:t>
            </a:r>
            <a:endParaRPr lang="en-US" dirty="0"/>
          </a:p>
          <a:p>
            <a:endParaRPr lang="en-IN" dirty="0"/>
          </a:p>
        </p:txBody>
      </p:sp>
      <p:sp>
        <p:nvSpPr>
          <p:cNvPr id="4" name="Slide Number Placeholder 3">
            <a:extLst>
              <a:ext uri="{FF2B5EF4-FFF2-40B4-BE49-F238E27FC236}">
                <a16:creationId xmlns:a16="http://schemas.microsoft.com/office/drawing/2014/main" id="{45B08D11-863B-BEA6-84D1-7E2251FE802F}"/>
              </a:ext>
            </a:extLst>
          </p:cNvPr>
          <p:cNvSpPr>
            <a:spLocks noGrp="1"/>
          </p:cNvSpPr>
          <p:nvPr>
            <p:ph type="sldNum" sz="quarter" idx="12"/>
          </p:nvPr>
        </p:nvSpPr>
        <p:spPr/>
        <p:txBody>
          <a:bodyPr/>
          <a:lstStyle/>
          <a:p>
            <a:fld id="{B5CEABB6-07DC-46E8-9B57-56EC44A396E5}" type="slidenum">
              <a:rPr lang="en-US" smtClean="0"/>
              <a:pPr/>
              <a:t>22</a:t>
            </a:fld>
            <a:endParaRPr lang="en-US" dirty="0"/>
          </a:p>
        </p:txBody>
      </p:sp>
      <p:pic>
        <p:nvPicPr>
          <p:cNvPr id="6" name="Picture 5">
            <a:extLst>
              <a:ext uri="{FF2B5EF4-FFF2-40B4-BE49-F238E27FC236}">
                <a16:creationId xmlns:a16="http://schemas.microsoft.com/office/drawing/2014/main" id="{DBC50CD8-9514-7BB2-3C7A-300A702B1D3C}"/>
              </a:ext>
            </a:extLst>
          </p:cNvPr>
          <p:cNvPicPr>
            <a:picLocks noChangeAspect="1"/>
          </p:cNvPicPr>
          <p:nvPr/>
        </p:nvPicPr>
        <p:blipFill>
          <a:blip r:embed="rId2"/>
          <a:stretch>
            <a:fillRect/>
          </a:stretch>
        </p:blipFill>
        <p:spPr>
          <a:xfrm>
            <a:off x="326571" y="2373633"/>
            <a:ext cx="5683704" cy="3872989"/>
          </a:xfrm>
          <a:prstGeom prst="rect">
            <a:avLst/>
          </a:prstGeom>
        </p:spPr>
      </p:pic>
      <p:pic>
        <p:nvPicPr>
          <p:cNvPr id="8" name="Picture 7">
            <a:extLst>
              <a:ext uri="{FF2B5EF4-FFF2-40B4-BE49-F238E27FC236}">
                <a16:creationId xmlns:a16="http://schemas.microsoft.com/office/drawing/2014/main" id="{5F9C486F-7CDD-0CB4-E540-E0C174935B0F}"/>
              </a:ext>
            </a:extLst>
          </p:cNvPr>
          <p:cNvPicPr>
            <a:picLocks noChangeAspect="1"/>
          </p:cNvPicPr>
          <p:nvPr/>
        </p:nvPicPr>
        <p:blipFill>
          <a:blip r:embed="rId3"/>
          <a:stretch>
            <a:fillRect/>
          </a:stretch>
        </p:blipFill>
        <p:spPr>
          <a:xfrm>
            <a:off x="6010275" y="2691097"/>
            <a:ext cx="6066078" cy="3920650"/>
          </a:xfrm>
          <a:prstGeom prst="rect">
            <a:avLst/>
          </a:prstGeom>
        </p:spPr>
      </p:pic>
      <p:pic>
        <p:nvPicPr>
          <p:cNvPr id="10" name="Picture 9">
            <a:extLst>
              <a:ext uri="{FF2B5EF4-FFF2-40B4-BE49-F238E27FC236}">
                <a16:creationId xmlns:a16="http://schemas.microsoft.com/office/drawing/2014/main" id="{9976B0AE-B62E-CEA4-95A0-90AADD6E4388}"/>
              </a:ext>
            </a:extLst>
          </p:cNvPr>
          <p:cNvPicPr>
            <a:picLocks noChangeAspect="1"/>
          </p:cNvPicPr>
          <p:nvPr/>
        </p:nvPicPr>
        <p:blipFill>
          <a:blip r:embed="rId4"/>
          <a:stretch>
            <a:fillRect/>
          </a:stretch>
        </p:blipFill>
        <p:spPr>
          <a:xfrm>
            <a:off x="10010471" y="18659"/>
            <a:ext cx="2181529" cy="2632464"/>
          </a:xfrm>
          <a:prstGeom prst="rect">
            <a:avLst/>
          </a:prstGeom>
        </p:spPr>
      </p:pic>
      <p:pic>
        <p:nvPicPr>
          <p:cNvPr id="12" name="Picture 11">
            <a:extLst>
              <a:ext uri="{FF2B5EF4-FFF2-40B4-BE49-F238E27FC236}">
                <a16:creationId xmlns:a16="http://schemas.microsoft.com/office/drawing/2014/main" id="{F76B8FE5-A2B7-3AE0-B4D8-CCFF3266FBFB}"/>
              </a:ext>
            </a:extLst>
          </p:cNvPr>
          <p:cNvPicPr>
            <a:picLocks noChangeAspect="1"/>
          </p:cNvPicPr>
          <p:nvPr/>
        </p:nvPicPr>
        <p:blipFill>
          <a:blip r:embed="rId5"/>
          <a:stretch>
            <a:fillRect/>
          </a:stretch>
        </p:blipFill>
        <p:spPr>
          <a:xfrm>
            <a:off x="7745674" y="-27992"/>
            <a:ext cx="2276793" cy="2034074"/>
          </a:xfrm>
          <a:prstGeom prst="rect">
            <a:avLst/>
          </a:prstGeom>
        </p:spPr>
      </p:pic>
    </p:spTree>
    <p:extLst>
      <p:ext uri="{BB962C8B-B14F-4D97-AF65-F5344CB8AC3E}">
        <p14:creationId xmlns:p14="http://schemas.microsoft.com/office/powerpoint/2010/main" val="19090198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EC726-4070-7050-F982-08C6B7B1543C}"/>
              </a:ext>
            </a:extLst>
          </p:cNvPr>
          <p:cNvSpPr>
            <a:spLocks noGrp="1"/>
          </p:cNvSpPr>
          <p:nvPr>
            <p:ph type="title"/>
          </p:nvPr>
        </p:nvSpPr>
        <p:spPr>
          <a:xfrm>
            <a:off x="118623" y="93307"/>
            <a:ext cx="10518275" cy="793101"/>
          </a:xfrm>
        </p:spPr>
        <p:txBody>
          <a:bodyPr>
            <a:normAutofit fontScale="90000"/>
          </a:bodyPr>
          <a:lstStyle/>
          <a:p>
            <a:r>
              <a:rPr lang="en-US" sz="2700" b="1" dirty="0">
                <a:solidFill>
                  <a:schemeClr val="tx2">
                    <a:lumMod val="90000"/>
                    <a:lumOff val="10000"/>
                  </a:schemeClr>
                </a:solidFill>
                <a:latin typeface="Calibri"/>
                <a:ea typeface="Calibri"/>
                <a:cs typeface="Calibri"/>
                <a:sym typeface="Calibri"/>
              </a:rPr>
              <a:t>2.Average MSRPs by Car Brand and Body Style:</a:t>
            </a:r>
            <a:br>
              <a:rPr lang="en-US" dirty="0">
                <a:solidFill>
                  <a:schemeClr val="tx2">
                    <a:lumMod val="90000"/>
                    <a:lumOff val="10000"/>
                  </a:schemeClr>
                </a:solidFill>
              </a:rPr>
            </a:br>
            <a:endParaRPr lang="en-IN" dirty="0">
              <a:solidFill>
                <a:schemeClr val="tx2">
                  <a:lumMod val="90000"/>
                  <a:lumOff val="10000"/>
                </a:schemeClr>
              </a:solidFill>
            </a:endParaRPr>
          </a:p>
        </p:txBody>
      </p:sp>
      <p:sp>
        <p:nvSpPr>
          <p:cNvPr id="3" name="Text Placeholder 2">
            <a:extLst>
              <a:ext uri="{FF2B5EF4-FFF2-40B4-BE49-F238E27FC236}">
                <a16:creationId xmlns:a16="http://schemas.microsoft.com/office/drawing/2014/main" id="{784B8469-22CE-7E4A-97B7-664A42735EEA}"/>
              </a:ext>
            </a:extLst>
          </p:cNvPr>
          <p:cNvSpPr>
            <a:spLocks noGrp="1"/>
          </p:cNvSpPr>
          <p:nvPr>
            <p:ph type="body" sz="quarter" idx="13"/>
          </p:nvPr>
        </p:nvSpPr>
        <p:spPr>
          <a:xfrm>
            <a:off x="195943" y="676691"/>
            <a:ext cx="10693441" cy="5935055"/>
          </a:xfrm>
        </p:spPr>
        <p:txBody>
          <a:bodyPr/>
          <a:lstStyle/>
          <a:p>
            <a:endParaRPr lang="en-IN" dirty="0"/>
          </a:p>
        </p:txBody>
      </p:sp>
      <p:sp>
        <p:nvSpPr>
          <p:cNvPr id="4" name="Slide Number Placeholder 3">
            <a:extLst>
              <a:ext uri="{FF2B5EF4-FFF2-40B4-BE49-F238E27FC236}">
                <a16:creationId xmlns:a16="http://schemas.microsoft.com/office/drawing/2014/main" id="{892744CB-030D-B882-2713-0D11BE0CFBB7}"/>
              </a:ext>
            </a:extLst>
          </p:cNvPr>
          <p:cNvSpPr>
            <a:spLocks noGrp="1"/>
          </p:cNvSpPr>
          <p:nvPr>
            <p:ph type="sldNum" sz="quarter" idx="12"/>
          </p:nvPr>
        </p:nvSpPr>
        <p:spPr/>
        <p:txBody>
          <a:bodyPr/>
          <a:lstStyle/>
          <a:p>
            <a:fld id="{B5CEABB6-07DC-46E8-9B57-56EC44A396E5}" type="slidenum">
              <a:rPr lang="en-US" smtClean="0"/>
              <a:pPr/>
              <a:t>23</a:t>
            </a:fld>
            <a:endParaRPr lang="en-US" dirty="0"/>
          </a:p>
        </p:txBody>
      </p:sp>
      <p:pic>
        <p:nvPicPr>
          <p:cNvPr id="6" name="Picture 5">
            <a:extLst>
              <a:ext uri="{FF2B5EF4-FFF2-40B4-BE49-F238E27FC236}">
                <a16:creationId xmlns:a16="http://schemas.microsoft.com/office/drawing/2014/main" id="{E567969E-A4CB-1D31-E347-064EFE048210}"/>
              </a:ext>
            </a:extLst>
          </p:cNvPr>
          <p:cNvPicPr>
            <a:picLocks noChangeAspect="1"/>
          </p:cNvPicPr>
          <p:nvPr/>
        </p:nvPicPr>
        <p:blipFill>
          <a:blip r:embed="rId2"/>
          <a:stretch>
            <a:fillRect/>
          </a:stretch>
        </p:blipFill>
        <p:spPr>
          <a:xfrm>
            <a:off x="270971" y="676692"/>
            <a:ext cx="6017861" cy="3671373"/>
          </a:xfrm>
          <a:prstGeom prst="rect">
            <a:avLst/>
          </a:prstGeom>
        </p:spPr>
      </p:pic>
      <p:pic>
        <p:nvPicPr>
          <p:cNvPr id="8" name="Picture 7">
            <a:extLst>
              <a:ext uri="{FF2B5EF4-FFF2-40B4-BE49-F238E27FC236}">
                <a16:creationId xmlns:a16="http://schemas.microsoft.com/office/drawing/2014/main" id="{01733B15-4298-D467-1711-CEFF9316F2A8}"/>
              </a:ext>
            </a:extLst>
          </p:cNvPr>
          <p:cNvPicPr>
            <a:picLocks noChangeAspect="1"/>
          </p:cNvPicPr>
          <p:nvPr/>
        </p:nvPicPr>
        <p:blipFill>
          <a:blip r:embed="rId3"/>
          <a:stretch>
            <a:fillRect/>
          </a:stretch>
        </p:blipFill>
        <p:spPr>
          <a:xfrm>
            <a:off x="6288832" y="676692"/>
            <a:ext cx="5903167" cy="3671372"/>
          </a:xfrm>
          <a:prstGeom prst="rect">
            <a:avLst/>
          </a:prstGeom>
        </p:spPr>
      </p:pic>
      <p:pic>
        <p:nvPicPr>
          <p:cNvPr id="10" name="Picture 9">
            <a:extLst>
              <a:ext uri="{FF2B5EF4-FFF2-40B4-BE49-F238E27FC236}">
                <a16:creationId xmlns:a16="http://schemas.microsoft.com/office/drawing/2014/main" id="{E193DA7F-13A1-D491-0DAF-0B7EF40473C7}"/>
              </a:ext>
            </a:extLst>
          </p:cNvPr>
          <p:cNvPicPr>
            <a:picLocks noChangeAspect="1"/>
          </p:cNvPicPr>
          <p:nvPr/>
        </p:nvPicPr>
        <p:blipFill>
          <a:blip r:embed="rId4"/>
          <a:stretch>
            <a:fillRect/>
          </a:stretch>
        </p:blipFill>
        <p:spPr>
          <a:xfrm>
            <a:off x="2523977" y="4363994"/>
            <a:ext cx="2114845" cy="2494006"/>
          </a:xfrm>
          <a:prstGeom prst="rect">
            <a:avLst/>
          </a:prstGeom>
        </p:spPr>
      </p:pic>
      <p:pic>
        <p:nvPicPr>
          <p:cNvPr id="12" name="Picture 11">
            <a:extLst>
              <a:ext uri="{FF2B5EF4-FFF2-40B4-BE49-F238E27FC236}">
                <a16:creationId xmlns:a16="http://schemas.microsoft.com/office/drawing/2014/main" id="{61AD252A-F223-1B54-830C-614884387A33}"/>
              </a:ext>
            </a:extLst>
          </p:cNvPr>
          <p:cNvPicPr>
            <a:picLocks noChangeAspect="1"/>
          </p:cNvPicPr>
          <p:nvPr/>
        </p:nvPicPr>
        <p:blipFill>
          <a:blip r:embed="rId5"/>
          <a:stretch>
            <a:fillRect/>
          </a:stretch>
        </p:blipFill>
        <p:spPr>
          <a:xfrm>
            <a:off x="4866301" y="4375398"/>
            <a:ext cx="2086266" cy="2494005"/>
          </a:xfrm>
          <a:prstGeom prst="rect">
            <a:avLst/>
          </a:prstGeom>
        </p:spPr>
      </p:pic>
    </p:spTree>
    <p:extLst>
      <p:ext uri="{BB962C8B-B14F-4D97-AF65-F5344CB8AC3E}">
        <p14:creationId xmlns:p14="http://schemas.microsoft.com/office/powerpoint/2010/main" val="1949170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C87EF-8461-7A71-4D05-71A35DDC8C82}"/>
              </a:ext>
            </a:extLst>
          </p:cNvPr>
          <p:cNvSpPr>
            <a:spLocks noGrp="1"/>
          </p:cNvSpPr>
          <p:nvPr>
            <p:ph type="title"/>
          </p:nvPr>
        </p:nvSpPr>
        <p:spPr>
          <a:xfrm>
            <a:off x="398541" y="345233"/>
            <a:ext cx="10359654" cy="457200"/>
          </a:xfrm>
        </p:spPr>
        <p:txBody>
          <a:bodyPr>
            <a:noAutofit/>
          </a:bodyPr>
          <a:lstStyle/>
          <a:p>
            <a:r>
              <a:rPr lang="en-US" sz="2400" b="1" dirty="0">
                <a:solidFill>
                  <a:schemeClr val="tx2">
                    <a:lumMod val="90000"/>
                    <a:lumOff val="10000"/>
                  </a:schemeClr>
                </a:solidFill>
                <a:latin typeface="Calibri"/>
                <a:ea typeface="Calibri"/>
                <a:cs typeface="Calibri"/>
                <a:sym typeface="Calibri"/>
              </a:rPr>
              <a:t>3.Effect of Transmission Type on MSRP by Body Style:</a:t>
            </a:r>
            <a:br>
              <a:rPr lang="en-US" sz="2400" dirty="0"/>
            </a:br>
            <a:endParaRPr lang="en-IN" sz="2400" dirty="0"/>
          </a:p>
        </p:txBody>
      </p:sp>
      <p:sp>
        <p:nvSpPr>
          <p:cNvPr id="3" name="Text Placeholder 2">
            <a:extLst>
              <a:ext uri="{FF2B5EF4-FFF2-40B4-BE49-F238E27FC236}">
                <a16:creationId xmlns:a16="http://schemas.microsoft.com/office/drawing/2014/main" id="{7BE8AF5A-FCBA-E3D7-FD3D-729FD38ADE31}"/>
              </a:ext>
            </a:extLst>
          </p:cNvPr>
          <p:cNvSpPr>
            <a:spLocks noGrp="1"/>
          </p:cNvSpPr>
          <p:nvPr>
            <p:ph type="body" sz="quarter" idx="13"/>
          </p:nvPr>
        </p:nvSpPr>
        <p:spPr>
          <a:xfrm>
            <a:off x="233265" y="457199"/>
            <a:ext cx="11728580" cy="6232849"/>
          </a:xfrm>
        </p:spPr>
        <p:txBody>
          <a:bodyPr/>
          <a:lstStyle/>
          <a:p>
            <a:pPr marL="285750" marR="0" lvl="0" indent="-285750" algn="l" rtl="0">
              <a:spcBef>
                <a:spcPts val="0"/>
              </a:spcBef>
              <a:spcAft>
                <a:spcPts val="0"/>
              </a:spcAft>
              <a:buClr>
                <a:schemeClr val="dk1"/>
              </a:buClr>
              <a:buSzPts val="1800"/>
              <a:buFont typeface="Arial"/>
              <a:buChar char="•"/>
            </a:pPr>
            <a:r>
              <a:rPr lang="en-US" sz="2000" dirty="0">
                <a:solidFill>
                  <a:schemeClr val="dk1"/>
                </a:solidFill>
                <a:latin typeface="Calibri"/>
                <a:ea typeface="Calibri"/>
                <a:cs typeface="Calibri"/>
                <a:sym typeface="Calibri"/>
              </a:rPr>
              <a:t>Scatter plot chart.</a:t>
            </a:r>
            <a:endParaRPr lang="en-US" dirty="0"/>
          </a:p>
          <a:p>
            <a:pPr marL="285750" marR="0" lvl="0" indent="-285750" algn="l" rtl="0">
              <a:spcBef>
                <a:spcPts val="0"/>
              </a:spcBef>
              <a:spcAft>
                <a:spcPts val="0"/>
              </a:spcAft>
              <a:buClr>
                <a:schemeClr val="dk1"/>
              </a:buClr>
              <a:buSzPts val="1800"/>
              <a:buFont typeface="Arial"/>
              <a:buChar char="•"/>
            </a:pPr>
            <a:r>
              <a:rPr lang="en-US" sz="2000" dirty="0">
                <a:solidFill>
                  <a:schemeClr val="dk1"/>
                </a:solidFill>
                <a:latin typeface="Calibri"/>
                <a:ea typeface="Calibri"/>
                <a:cs typeface="Calibri"/>
                <a:sym typeface="Calibri"/>
              </a:rPr>
              <a:t>Filters: Transmission Type and Body Style.</a:t>
            </a:r>
            <a:endParaRPr lang="en-US" dirty="0"/>
          </a:p>
          <a:p>
            <a:pPr marL="285750" marR="0" lvl="0" indent="-285750" algn="l" rtl="0">
              <a:spcBef>
                <a:spcPts val="0"/>
              </a:spcBef>
              <a:spcAft>
                <a:spcPts val="0"/>
              </a:spcAft>
              <a:buClr>
                <a:schemeClr val="dk1"/>
              </a:buClr>
              <a:buSzPts val="1800"/>
              <a:buFont typeface="Arial"/>
              <a:buChar char="•"/>
            </a:pPr>
            <a:r>
              <a:rPr lang="en-US" sz="2000" dirty="0">
                <a:solidFill>
                  <a:schemeClr val="dk1"/>
                </a:solidFill>
                <a:latin typeface="Calibri"/>
                <a:ea typeface="Calibri"/>
                <a:cs typeface="Calibri"/>
                <a:sym typeface="Calibri"/>
              </a:rPr>
              <a:t>Use AVERAGEIFS or Pivot Tables to calculate the average MSRP for each combination of transmission type and body style.</a:t>
            </a:r>
          </a:p>
          <a:p>
            <a:endParaRPr lang="en-IN" dirty="0"/>
          </a:p>
        </p:txBody>
      </p:sp>
      <p:sp>
        <p:nvSpPr>
          <p:cNvPr id="4" name="Slide Number Placeholder 3">
            <a:extLst>
              <a:ext uri="{FF2B5EF4-FFF2-40B4-BE49-F238E27FC236}">
                <a16:creationId xmlns:a16="http://schemas.microsoft.com/office/drawing/2014/main" id="{7A879F73-4A4A-096D-AB6C-1DCCE9C4A742}"/>
              </a:ext>
            </a:extLst>
          </p:cNvPr>
          <p:cNvSpPr>
            <a:spLocks noGrp="1"/>
          </p:cNvSpPr>
          <p:nvPr>
            <p:ph type="sldNum" sz="quarter" idx="12"/>
          </p:nvPr>
        </p:nvSpPr>
        <p:spPr/>
        <p:txBody>
          <a:bodyPr/>
          <a:lstStyle/>
          <a:p>
            <a:fld id="{B5CEABB6-07DC-46E8-9B57-56EC44A396E5}" type="slidenum">
              <a:rPr lang="en-US" smtClean="0"/>
              <a:pPr/>
              <a:t>24</a:t>
            </a:fld>
            <a:endParaRPr lang="en-US" dirty="0"/>
          </a:p>
        </p:txBody>
      </p:sp>
      <p:pic>
        <p:nvPicPr>
          <p:cNvPr id="6" name="Picture 5">
            <a:extLst>
              <a:ext uri="{FF2B5EF4-FFF2-40B4-BE49-F238E27FC236}">
                <a16:creationId xmlns:a16="http://schemas.microsoft.com/office/drawing/2014/main" id="{AC045363-2D5B-B0D7-D636-2792031551FA}"/>
              </a:ext>
            </a:extLst>
          </p:cNvPr>
          <p:cNvPicPr>
            <a:picLocks noChangeAspect="1"/>
          </p:cNvPicPr>
          <p:nvPr/>
        </p:nvPicPr>
        <p:blipFill>
          <a:blip r:embed="rId2"/>
          <a:stretch>
            <a:fillRect/>
          </a:stretch>
        </p:blipFill>
        <p:spPr>
          <a:xfrm>
            <a:off x="103279" y="1742165"/>
            <a:ext cx="6278860" cy="3324689"/>
          </a:xfrm>
          <a:prstGeom prst="rect">
            <a:avLst/>
          </a:prstGeom>
        </p:spPr>
      </p:pic>
      <p:pic>
        <p:nvPicPr>
          <p:cNvPr id="8" name="Picture 7">
            <a:extLst>
              <a:ext uri="{FF2B5EF4-FFF2-40B4-BE49-F238E27FC236}">
                <a16:creationId xmlns:a16="http://schemas.microsoft.com/office/drawing/2014/main" id="{90AD3294-FFF5-DDA5-0097-0FC97B9A2249}"/>
              </a:ext>
            </a:extLst>
          </p:cNvPr>
          <p:cNvPicPr>
            <a:picLocks noChangeAspect="1"/>
          </p:cNvPicPr>
          <p:nvPr/>
        </p:nvPicPr>
        <p:blipFill>
          <a:blip r:embed="rId3"/>
          <a:stretch>
            <a:fillRect/>
          </a:stretch>
        </p:blipFill>
        <p:spPr>
          <a:xfrm>
            <a:off x="6505905" y="1742165"/>
            <a:ext cx="5686095" cy="3324689"/>
          </a:xfrm>
          <a:prstGeom prst="rect">
            <a:avLst/>
          </a:prstGeom>
        </p:spPr>
      </p:pic>
      <p:pic>
        <p:nvPicPr>
          <p:cNvPr id="10" name="Picture 9">
            <a:extLst>
              <a:ext uri="{FF2B5EF4-FFF2-40B4-BE49-F238E27FC236}">
                <a16:creationId xmlns:a16="http://schemas.microsoft.com/office/drawing/2014/main" id="{80F443D3-28A4-21CE-5428-3CAC5965F71A}"/>
              </a:ext>
            </a:extLst>
          </p:cNvPr>
          <p:cNvPicPr>
            <a:picLocks noChangeAspect="1"/>
          </p:cNvPicPr>
          <p:nvPr/>
        </p:nvPicPr>
        <p:blipFill>
          <a:blip r:embed="rId4"/>
          <a:stretch>
            <a:fillRect/>
          </a:stretch>
        </p:blipFill>
        <p:spPr>
          <a:xfrm>
            <a:off x="3008876" y="5066854"/>
            <a:ext cx="2143424" cy="1623194"/>
          </a:xfrm>
          <a:prstGeom prst="rect">
            <a:avLst/>
          </a:prstGeom>
        </p:spPr>
      </p:pic>
      <p:pic>
        <p:nvPicPr>
          <p:cNvPr id="12" name="Picture 11">
            <a:extLst>
              <a:ext uri="{FF2B5EF4-FFF2-40B4-BE49-F238E27FC236}">
                <a16:creationId xmlns:a16="http://schemas.microsoft.com/office/drawing/2014/main" id="{19299235-FE7F-C7FB-3A8A-F99B67AE483C}"/>
              </a:ext>
            </a:extLst>
          </p:cNvPr>
          <p:cNvPicPr>
            <a:picLocks noChangeAspect="1"/>
          </p:cNvPicPr>
          <p:nvPr/>
        </p:nvPicPr>
        <p:blipFill>
          <a:blip r:embed="rId5"/>
          <a:stretch>
            <a:fillRect/>
          </a:stretch>
        </p:blipFill>
        <p:spPr>
          <a:xfrm>
            <a:off x="5152300" y="5066854"/>
            <a:ext cx="2257740" cy="1789669"/>
          </a:xfrm>
          <a:prstGeom prst="rect">
            <a:avLst/>
          </a:prstGeom>
        </p:spPr>
      </p:pic>
    </p:spTree>
    <p:extLst>
      <p:ext uri="{BB962C8B-B14F-4D97-AF65-F5344CB8AC3E}">
        <p14:creationId xmlns:p14="http://schemas.microsoft.com/office/powerpoint/2010/main" val="16070688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9F0DF-C808-3C1A-B95E-97254EC21B19}"/>
              </a:ext>
            </a:extLst>
          </p:cNvPr>
          <p:cNvSpPr>
            <a:spLocks noGrp="1"/>
          </p:cNvSpPr>
          <p:nvPr>
            <p:ph type="title"/>
          </p:nvPr>
        </p:nvSpPr>
        <p:spPr>
          <a:xfrm>
            <a:off x="109292" y="227592"/>
            <a:ext cx="11283386" cy="615259"/>
          </a:xfrm>
        </p:spPr>
        <p:txBody>
          <a:bodyPr>
            <a:normAutofit fontScale="90000"/>
          </a:bodyPr>
          <a:lstStyle/>
          <a:p>
            <a:r>
              <a:rPr lang="en-US" sz="2700" b="1" dirty="0">
                <a:solidFill>
                  <a:schemeClr val="tx2">
                    <a:lumMod val="90000"/>
                    <a:lumOff val="10000"/>
                  </a:schemeClr>
                </a:solidFill>
                <a:latin typeface="Calibri"/>
                <a:ea typeface="Calibri"/>
                <a:cs typeface="Calibri"/>
                <a:sym typeface="Calibri"/>
              </a:rPr>
              <a:t>4.Variation of Fuel Efficiency Across Body Styles and Model Years:</a:t>
            </a:r>
            <a:br>
              <a:rPr lang="en-US" dirty="0"/>
            </a:br>
            <a:endParaRPr lang="en-IN" dirty="0"/>
          </a:p>
        </p:txBody>
      </p:sp>
      <p:sp>
        <p:nvSpPr>
          <p:cNvPr id="3" name="Text Placeholder 2">
            <a:extLst>
              <a:ext uri="{FF2B5EF4-FFF2-40B4-BE49-F238E27FC236}">
                <a16:creationId xmlns:a16="http://schemas.microsoft.com/office/drawing/2014/main" id="{86AC5FE4-C8F7-2E41-A6A0-1BF0E4992D3C}"/>
              </a:ext>
            </a:extLst>
          </p:cNvPr>
          <p:cNvSpPr>
            <a:spLocks noGrp="1"/>
          </p:cNvSpPr>
          <p:nvPr>
            <p:ph type="body" sz="quarter" idx="13"/>
          </p:nvPr>
        </p:nvSpPr>
        <p:spPr>
          <a:xfrm>
            <a:off x="223935" y="485193"/>
            <a:ext cx="10170367" cy="5761430"/>
          </a:xfrm>
        </p:spPr>
        <p:txBody>
          <a:bodyPr/>
          <a:lstStyle/>
          <a:p>
            <a:pPr marL="285750" marR="0" lvl="0" indent="-285750" algn="l" rtl="0">
              <a:spcBef>
                <a:spcPts val="0"/>
              </a:spcBef>
              <a:spcAft>
                <a:spcPts val="0"/>
              </a:spcAft>
              <a:buClr>
                <a:schemeClr val="dk1"/>
              </a:buClr>
              <a:buSzPts val="1800"/>
              <a:buFont typeface="Arial"/>
              <a:buChar char="•"/>
            </a:pPr>
            <a:r>
              <a:rPr lang="en-US" sz="2000" dirty="0">
                <a:solidFill>
                  <a:schemeClr val="dk1"/>
                </a:solidFill>
                <a:latin typeface="Calibri"/>
                <a:ea typeface="Calibri"/>
                <a:cs typeface="Calibri"/>
                <a:sym typeface="Calibri"/>
              </a:rPr>
              <a:t>Line chart.</a:t>
            </a:r>
            <a:endParaRPr lang="en-US" dirty="0"/>
          </a:p>
          <a:p>
            <a:pPr marL="285750" marR="0" lvl="0" indent="-285750" algn="l" rtl="0">
              <a:spcBef>
                <a:spcPts val="0"/>
              </a:spcBef>
              <a:spcAft>
                <a:spcPts val="0"/>
              </a:spcAft>
              <a:buClr>
                <a:schemeClr val="dk1"/>
              </a:buClr>
              <a:buSzPts val="1800"/>
              <a:buFont typeface="Arial"/>
              <a:buChar char="•"/>
            </a:pPr>
            <a:r>
              <a:rPr lang="en-US" sz="2000" dirty="0">
                <a:solidFill>
                  <a:schemeClr val="dk1"/>
                </a:solidFill>
                <a:latin typeface="Calibri"/>
                <a:ea typeface="Calibri"/>
                <a:cs typeface="Calibri"/>
                <a:sym typeface="Calibri"/>
              </a:rPr>
              <a:t>Filters: Body Style and Model Year.</a:t>
            </a:r>
            <a:endParaRPr lang="en-US" dirty="0"/>
          </a:p>
          <a:p>
            <a:pPr marL="285750" marR="0" lvl="0" indent="-285750" algn="l" rtl="0">
              <a:spcBef>
                <a:spcPts val="0"/>
              </a:spcBef>
              <a:spcAft>
                <a:spcPts val="0"/>
              </a:spcAft>
              <a:buClr>
                <a:schemeClr val="dk1"/>
              </a:buClr>
              <a:buSzPts val="1800"/>
              <a:buFont typeface="Arial"/>
              <a:buChar char="•"/>
            </a:pPr>
            <a:r>
              <a:rPr lang="en-US" sz="2000" dirty="0">
                <a:solidFill>
                  <a:schemeClr val="dk1"/>
                </a:solidFill>
                <a:latin typeface="Calibri"/>
                <a:ea typeface="Calibri"/>
                <a:cs typeface="Calibri"/>
                <a:sym typeface="Calibri"/>
              </a:rPr>
              <a:t>Use AVERAGEIFS or Pivot Tables to calculate the average MPG for each combination of body style and model year.</a:t>
            </a:r>
          </a:p>
          <a:p>
            <a:endParaRPr lang="en-IN" dirty="0"/>
          </a:p>
        </p:txBody>
      </p:sp>
      <p:sp>
        <p:nvSpPr>
          <p:cNvPr id="4" name="Slide Number Placeholder 3">
            <a:extLst>
              <a:ext uri="{FF2B5EF4-FFF2-40B4-BE49-F238E27FC236}">
                <a16:creationId xmlns:a16="http://schemas.microsoft.com/office/drawing/2014/main" id="{16D233FB-A9DC-E38C-096D-09C7F186EF45}"/>
              </a:ext>
            </a:extLst>
          </p:cNvPr>
          <p:cNvSpPr>
            <a:spLocks noGrp="1"/>
          </p:cNvSpPr>
          <p:nvPr>
            <p:ph type="sldNum" sz="quarter" idx="12"/>
          </p:nvPr>
        </p:nvSpPr>
        <p:spPr/>
        <p:txBody>
          <a:bodyPr/>
          <a:lstStyle/>
          <a:p>
            <a:fld id="{B5CEABB6-07DC-46E8-9B57-56EC44A396E5}" type="slidenum">
              <a:rPr lang="en-US" smtClean="0"/>
              <a:pPr/>
              <a:t>25</a:t>
            </a:fld>
            <a:endParaRPr lang="en-US" dirty="0"/>
          </a:p>
        </p:txBody>
      </p:sp>
      <p:pic>
        <p:nvPicPr>
          <p:cNvPr id="6" name="Picture 5">
            <a:extLst>
              <a:ext uri="{FF2B5EF4-FFF2-40B4-BE49-F238E27FC236}">
                <a16:creationId xmlns:a16="http://schemas.microsoft.com/office/drawing/2014/main" id="{60D248FA-5D9E-26E4-861F-CA7317665662}"/>
              </a:ext>
            </a:extLst>
          </p:cNvPr>
          <p:cNvPicPr>
            <a:picLocks noChangeAspect="1"/>
          </p:cNvPicPr>
          <p:nvPr/>
        </p:nvPicPr>
        <p:blipFill>
          <a:blip r:embed="rId2"/>
          <a:stretch>
            <a:fillRect/>
          </a:stretch>
        </p:blipFill>
        <p:spPr>
          <a:xfrm>
            <a:off x="359058" y="1781898"/>
            <a:ext cx="2762636" cy="4829849"/>
          </a:xfrm>
          <a:prstGeom prst="rect">
            <a:avLst/>
          </a:prstGeom>
        </p:spPr>
      </p:pic>
      <p:pic>
        <p:nvPicPr>
          <p:cNvPr id="8" name="Picture 7">
            <a:extLst>
              <a:ext uri="{FF2B5EF4-FFF2-40B4-BE49-F238E27FC236}">
                <a16:creationId xmlns:a16="http://schemas.microsoft.com/office/drawing/2014/main" id="{45CAB89C-FAC4-2043-6575-2FE768B89FF1}"/>
              </a:ext>
            </a:extLst>
          </p:cNvPr>
          <p:cNvPicPr>
            <a:picLocks noChangeAspect="1"/>
          </p:cNvPicPr>
          <p:nvPr/>
        </p:nvPicPr>
        <p:blipFill>
          <a:blip r:embed="rId3"/>
          <a:stretch>
            <a:fillRect/>
          </a:stretch>
        </p:blipFill>
        <p:spPr>
          <a:xfrm>
            <a:off x="5309118" y="1781898"/>
            <a:ext cx="5706271" cy="3801005"/>
          </a:xfrm>
          <a:prstGeom prst="rect">
            <a:avLst/>
          </a:prstGeom>
        </p:spPr>
      </p:pic>
      <p:pic>
        <p:nvPicPr>
          <p:cNvPr id="10" name="Picture 9">
            <a:extLst>
              <a:ext uri="{FF2B5EF4-FFF2-40B4-BE49-F238E27FC236}">
                <a16:creationId xmlns:a16="http://schemas.microsoft.com/office/drawing/2014/main" id="{E8B55AD1-F9C8-837F-1CD8-CCC906824916}"/>
              </a:ext>
            </a:extLst>
          </p:cNvPr>
          <p:cNvPicPr>
            <a:picLocks noChangeAspect="1"/>
          </p:cNvPicPr>
          <p:nvPr/>
        </p:nvPicPr>
        <p:blipFill>
          <a:blip r:embed="rId4"/>
          <a:stretch>
            <a:fillRect/>
          </a:stretch>
        </p:blipFill>
        <p:spPr>
          <a:xfrm>
            <a:off x="3179015" y="1716582"/>
            <a:ext cx="2008203" cy="2838846"/>
          </a:xfrm>
          <a:prstGeom prst="rect">
            <a:avLst/>
          </a:prstGeom>
        </p:spPr>
      </p:pic>
      <p:pic>
        <p:nvPicPr>
          <p:cNvPr id="12" name="Picture 11">
            <a:extLst>
              <a:ext uri="{FF2B5EF4-FFF2-40B4-BE49-F238E27FC236}">
                <a16:creationId xmlns:a16="http://schemas.microsoft.com/office/drawing/2014/main" id="{CDD747B9-DA4B-28F6-75A4-529ED2BC8A3F}"/>
              </a:ext>
            </a:extLst>
          </p:cNvPr>
          <p:cNvPicPr>
            <a:picLocks noChangeAspect="1"/>
          </p:cNvPicPr>
          <p:nvPr/>
        </p:nvPicPr>
        <p:blipFill>
          <a:blip r:embed="rId5"/>
          <a:stretch>
            <a:fillRect/>
          </a:stretch>
        </p:blipFill>
        <p:spPr>
          <a:xfrm>
            <a:off x="3207674" y="4555428"/>
            <a:ext cx="1950883" cy="2232160"/>
          </a:xfrm>
          <a:prstGeom prst="rect">
            <a:avLst/>
          </a:prstGeom>
        </p:spPr>
      </p:pic>
    </p:spTree>
    <p:extLst>
      <p:ext uri="{BB962C8B-B14F-4D97-AF65-F5344CB8AC3E}">
        <p14:creationId xmlns:p14="http://schemas.microsoft.com/office/powerpoint/2010/main" val="41152141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30A44-F1D1-8892-1305-75BED12E000F}"/>
              </a:ext>
            </a:extLst>
          </p:cNvPr>
          <p:cNvSpPr>
            <a:spLocks noGrp="1"/>
          </p:cNvSpPr>
          <p:nvPr>
            <p:ph type="title"/>
          </p:nvPr>
        </p:nvSpPr>
        <p:spPr>
          <a:xfrm>
            <a:off x="233265" y="246252"/>
            <a:ext cx="11066106" cy="677479"/>
          </a:xfrm>
        </p:spPr>
        <p:txBody>
          <a:bodyPr>
            <a:normAutofit fontScale="90000"/>
          </a:bodyPr>
          <a:lstStyle/>
          <a:p>
            <a:r>
              <a:rPr lang="en-US" sz="2800" b="1" dirty="0">
                <a:solidFill>
                  <a:schemeClr val="tx2">
                    <a:lumMod val="75000"/>
                    <a:lumOff val="25000"/>
                  </a:schemeClr>
                </a:solidFill>
                <a:latin typeface="Calibri"/>
                <a:ea typeface="Calibri"/>
                <a:cs typeface="Calibri"/>
                <a:sym typeface="Calibri"/>
              </a:rPr>
              <a:t>5.Relationship Between Horsepower, MPG, and Price by Brand:</a:t>
            </a:r>
            <a:br>
              <a:rPr lang="en-US" dirty="0">
                <a:solidFill>
                  <a:schemeClr val="tx2">
                    <a:lumMod val="75000"/>
                    <a:lumOff val="25000"/>
                  </a:schemeClr>
                </a:solidFill>
              </a:rPr>
            </a:br>
            <a:endParaRPr lang="en-IN" dirty="0">
              <a:solidFill>
                <a:schemeClr val="tx2">
                  <a:lumMod val="75000"/>
                  <a:lumOff val="25000"/>
                </a:schemeClr>
              </a:solidFill>
            </a:endParaRPr>
          </a:p>
        </p:txBody>
      </p:sp>
      <p:sp>
        <p:nvSpPr>
          <p:cNvPr id="3" name="Text Placeholder 2">
            <a:extLst>
              <a:ext uri="{FF2B5EF4-FFF2-40B4-BE49-F238E27FC236}">
                <a16:creationId xmlns:a16="http://schemas.microsoft.com/office/drawing/2014/main" id="{C3C6A838-E6EC-84C2-285A-DA42EA4D7330}"/>
              </a:ext>
            </a:extLst>
          </p:cNvPr>
          <p:cNvSpPr>
            <a:spLocks noGrp="1"/>
          </p:cNvSpPr>
          <p:nvPr>
            <p:ph type="body" sz="quarter" idx="13"/>
          </p:nvPr>
        </p:nvSpPr>
        <p:spPr>
          <a:xfrm>
            <a:off x="382555" y="615820"/>
            <a:ext cx="10375641" cy="5630801"/>
          </a:xfrm>
        </p:spPr>
        <p:txBody>
          <a:bodyPr/>
          <a:lstStyle/>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Bubble chart.</a:t>
            </a:r>
            <a:endParaRPr lang="en-US" sz="1800"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Filters: Brand.</a:t>
            </a:r>
            <a:endParaRPr lang="en-US" sz="1800"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Use AVERAGEIFS or Pivot Tables to calculate the average horsepower, MPG, and MSRP for each car brand.</a:t>
            </a:r>
          </a:p>
          <a:p>
            <a:endParaRPr lang="en-IN" dirty="0"/>
          </a:p>
        </p:txBody>
      </p:sp>
      <p:sp>
        <p:nvSpPr>
          <p:cNvPr id="4" name="Slide Number Placeholder 3">
            <a:extLst>
              <a:ext uri="{FF2B5EF4-FFF2-40B4-BE49-F238E27FC236}">
                <a16:creationId xmlns:a16="http://schemas.microsoft.com/office/drawing/2014/main" id="{CC14BC7B-A6CE-B9F8-9942-7469DF24164A}"/>
              </a:ext>
            </a:extLst>
          </p:cNvPr>
          <p:cNvSpPr>
            <a:spLocks noGrp="1"/>
          </p:cNvSpPr>
          <p:nvPr>
            <p:ph type="sldNum" sz="quarter" idx="12"/>
          </p:nvPr>
        </p:nvSpPr>
        <p:spPr/>
        <p:txBody>
          <a:bodyPr/>
          <a:lstStyle/>
          <a:p>
            <a:fld id="{B5CEABB6-07DC-46E8-9B57-56EC44A396E5}" type="slidenum">
              <a:rPr lang="en-US" smtClean="0"/>
              <a:pPr/>
              <a:t>26</a:t>
            </a:fld>
            <a:endParaRPr lang="en-US" dirty="0"/>
          </a:p>
        </p:txBody>
      </p:sp>
      <p:pic>
        <p:nvPicPr>
          <p:cNvPr id="6" name="Picture 5">
            <a:extLst>
              <a:ext uri="{FF2B5EF4-FFF2-40B4-BE49-F238E27FC236}">
                <a16:creationId xmlns:a16="http://schemas.microsoft.com/office/drawing/2014/main" id="{FFD402E4-5CB0-66BF-40FF-E50CF3C67073}"/>
              </a:ext>
            </a:extLst>
          </p:cNvPr>
          <p:cNvPicPr>
            <a:picLocks noChangeAspect="1"/>
          </p:cNvPicPr>
          <p:nvPr/>
        </p:nvPicPr>
        <p:blipFill>
          <a:blip r:embed="rId2"/>
          <a:stretch>
            <a:fillRect/>
          </a:stretch>
        </p:blipFill>
        <p:spPr>
          <a:xfrm>
            <a:off x="74645" y="1650229"/>
            <a:ext cx="4572638" cy="5058481"/>
          </a:xfrm>
          <a:prstGeom prst="rect">
            <a:avLst/>
          </a:prstGeom>
        </p:spPr>
      </p:pic>
      <p:pic>
        <p:nvPicPr>
          <p:cNvPr id="8" name="Picture 7">
            <a:extLst>
              <a:ext uri="{FF2B5EF4-FFF2-40B4-BE49-F238E27FC236}">
                <a16:creationId xmlns:a16="http://schemas.microsoft.com/office/drawing/2014/main" id="{B50A3F9B-EF8F-4534-45B2-4DEE1B2F86B8}"/>
              </a:ext>
            </a:extLst>
          </p:cNvPr>
          <p:cNvPicPr>
            <a:picLocks noChangeAspect="1"/>
          </p:cNvPicPr>
          <p:nvPr/>
        </p:nvPicPr>
        <p:blipFill>
          <a:blip r:embed="rId3"/>
          <a:stretch>
            <a:fillRect/>
          </a:stretch>
        </p:blipFill>
        <p:spPr>
          <a:xfrm>
            <a:off x="4753030" y="1650229"/>
            <a:ext cx="7155942" cy="3489650"/>
          </a:xfrm>
          <a:prstGeom prst="rect">
            <a:avLst/>
          </a:prstGeom>
        </p:spPr>
      </p:pic>
      <p:pic>
        <p:nvPicPr>
          <p:cNvPr id="10" name="Picture 9">
            <a:extLst>
              <a:ext uri="{FF2B5EF4-FFF2-40B4-BE49-F238E27FC236}">
                <a16:creationId xmlns:a16="http://schemas.microsoft.com/office/drawing/2014/main" id="{F904C230-9585-3298-4079-D4CCF3526C93}"/>
              </a:ext>
            </a:extLst>
          </p:cNvPr>
          <p:cNvPicPr>
            <a:picLocks noChangeAspect="1"/>
          </p:cNvPicPr>
          <p:nvPr/>
        </p:nvPicPr>
        <p:blipFill>
          <a:blip r:embed="rId4"/>
          <a:stretch>
            <a:fillRect/>
          </a:stretch>
        </p:blipFill>
        <p:spPr>
          <a:xfrm>
            <a:off x="4796573" y="5139878"/>
            <a:ext cx="2095792" cy="1660113"/>
          </a:xfrm>
          <a:prstGeom prst="rect">
            <a:avLst/>
          </a:prstGeom>
        </p:spPr>
      </p:pic>
    </p:spTree>
    <p:extLst>
      <p:ext uri="{BB962C8B-B14F-4D97-AF65-F5344CB8AC3E}">
        <p14:creationId xmlns:p14="http://schemas.microsoft.com/office/powerpoint/2010/main" val="19610500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CB9C4-CEAF-F2E7-E925-664572865EFE}"/>
              </a:ext>
            </a:extLst>
          </p:cNvPr>
          <p:cNvSpPr>
            <a:spLocks noGrp="1"/>
          </p:cNvSpPr>
          <p:nvPr>
            <p:ph type="title"/>
          </p:nvPr>
        </p:nvSpPr>
        <p:spPr>
          <a:xfrm>
            <a:off x="345233" y="0"/>
            <a:ext cx="8845211" cy="727788"/>
          </a:xfrm>
        </p:spPr>
        <p:txBody>
          <a:bodyPr>
            <a:normAutofit fontScale="90000"/>
          </a:bodyPr>
          <a:lstStyle/>
          <a:p>
            <a:r>
              <a:rPr lang="en-US" sz="2200" b="1" u="sng" dirty="0">
                <a:solidFill>
                  <a:schemeClr val="tx2">
                    <a:lumMod val="90000"/>
                    <a:lumOff val="10000"/>
                  </a:schemeClr>
                </a:solidFill>
                <a:latin typeface="Calibri"/>
                <a:ea typeface="Calibri"/>
                <a:cs typeface="Calibri"/>
                <a:sym typeface="Calibri"/>
              </a:rPr>
              <a:t>FINAL DASHBOARD</a:t>
            </a:r>
            <a:br>
              <a:rPr lang="en-US" dirty="0"/>
            </a:br>
            <a:endParaRPr lang="en-IN" dirty="0"/>
          </a:p>
        </p:txBody>
      </p:sp>
      <p:sp>
        <p:nvSpPr>
          <p:cNvPr id="3" name="Text Placeholder 2">
            <a:extLst>
              <a:ext uri="{FF2B5EF4-FFF2-40B4-BE49-F238E27FC236}">
                <a16:creationId xmlns:a16="http://schemas.microsoft.com/office/drawing/2014/main" id="{A89B9862-2156-E19F-CC26-4BD3B18DE221}"/>
              </a:ext>
            </a:extLst>
          </p:cNvPr>
          <p:cNvSpPr>
            <a:spLocks noGrp="1"/>
          </p:cNvSpPr>
          <p:nvPr>
            <p:ph type="body" sz="quarter" idx="13"/>
          </p:nvPr>
        </p:nvSpPr>
        <p:spPr>
          <a:xfrm>
            <a:off x="0" y="635725"/>
            <a:ext cx="12192000" cy="6091645"/>
          </a:xfrm>
        </p:spPr>
        <p:txBody>
          <a:bodyPr/>
          <a:lstStyle/>
          <a:p>
            <a:pPr marL="0" indent="0" algn="ctr">
              <a:buNone/>
            </a:pPr>
            <a:r>
              <a:rPr lang="en-IN" b="1" dirty="0">
                <a:solidFill>
                  <a:schemeClr val="tx2">
                    <a:lumMod val="90000"/>
                    <a:lumOff val="10000"/>
                  </a:schemeClr>
                </a:solidFill>
              </a:rPr>
              <a:t>Final Dashboard For Analysis Impact of Car Features on Price</a:t>
            </a:r>
          </a:p>
        </p:txBody>
      </p:sp>
      <p:sp>
        <p:nvSpPr>
          <p:cNvPr id="4" name="Slide Number Placeholder 3">
            <a:extLst>
              <a:ext uri="{FF2B5EF4-FFF2-40B4-BE49-F238E27FC236}">
                <a16:creationId xmlns:a16="http://schemas.microsoft.com/office/drawing/2014/main" id="{0EFF1403-C030-E465-48D4-86BB06AAF5C6}"/>
              </a:ext>
            </a:extLst>
          </p:cNvPr>
          <p:cNvSpPr>
            <a:spLocks noGrp="1"/>
          </p:cNvSpPr>
          <p:nvPr>
            <p:ph type="sldNum" sz="quarter" idx="12"/>
          </p:nvPr>
        </p:nvSpPr>
        <p:spPr/>
        <p:txBody>
          <a:bodyPr/>
          <a:lstStyle/>
          <a:p>
            <a:fld id="{B5CEABB6-07DC-46E8-9B57-56EC44A396E5}" type="slidenum">
              <a:rPr lang="en-US" smtClean="0"/>
              <a:pPr/>
              <a:t>27</a:t>
            </a:fld>
            <a:endParaRPr lang="en-US" dirty="0"/>
          </a:p>
        </p:txBody>
      </p:sp>
      <p:pic>
        <p:nvPicPr>
          <p:cNvPr id="8" name="Picture 7">
            <a:extLst>
              <a:ext uri="{FF2B5EF4-FFF2-40B4-BE49-F238E27FC236}">
                <a16:creationId xmlns:a16="http://schemas.microsoft.com/office/drawing/2014/main" id="{C50A9922-CD1F-BE71-B974-8CF9CDE2104B}"/>
              </a:ext>
            </a:extLst>
          </p:cNvPr>
          <p:cNvPicPr>
            <a:picLocks noChangeAspect="1"/>
          </p:cNvPicPr>
          <p:nvPr/>
        </p:nvPicPr>
        <p:blipFill>
          <a:blip r:embed="rId2"/>
          <a:stretch>
            <a:fillRect/>
          </a:stretch>
        </p:blipFill>
        <p:spPr>
          <a:xfrm>
            <a:off x="0" y="1247239"/>
            <a:ext cx="12192000" cy="5480131"/>
          </a:xfrm>
          <a:prstGeom prst="rect">
            <a:avLst/>
          </a:prstGeom>
        </p:spPr>
      </p:pic>
    </p:spTree>
    <p:extLst>
      <p:ext uri="{BB962C8B-B14F-4D97-AF65-F5344CB8AC3E}">
        <p14:creationId xmlns:p14="http://schemas.microsoft.com/office/powerpoint/2010/main" val="2857183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67F17-A79F-AF57-2C1E-951AE06D6908}"/>
              </a:ext>
            </a:extLst>
          </p:cNvPr>
          <p:cNvSpPr>
            <a:spLocks noGrp="1"/>
          </p:cNvSpPr>
          <p:nvPr>
            <p:ph type="title"/>
          </p:nvPr>
        </p:nvSpPr>
        <p:spPr>
          <a:xfrm>
            <a:off x="4999683" y="193816"/>
            <a:ext cx="8297380" cy="655270"/>
          </a:xfrm>
        </p:spPr>
        <p:txBody>
          <a:bodyPr>
            <a:normAutofit fontScale="90000"/>
          </a:bodyPr>
          <a:lstStyle/>
          <a:p>
            <a:r>
              <a:rPr lang="en-US" sz="3100" b="1" u="sng" dirty="0">
                <a:solidFill>
                  <a:schemeClr val="tx2">
                    <a:lumMod val="75000"/>
                    <a:lumOff val="25000"/>
                  </a:schemeClr>
                </a:solidFill>
                <a:latin typeface="Calibri"/>
                <a:ea typeface="Calibri"/>
                <a:cs typeface="Calibri"/>
                <a:sym typeface="Calibri"/>
              </a:rPr>
              <a:t>Result</a:t>
            </a:r>
            <a:br>
              <a:rPr lang="en-US" dirty="0"/>
            </a:br>
            <a:endParaRPr lang="en-IN" dirty="0"/>
          </a:p>
        </p:txBody>
      </p:sp>
      <p:sp>
        <p:nvSpPr>
          <p:cNvPr id="3" name="Text Placeholder 2">
            <a:extLst>
              <a:ext uri="{FF2B5EF4-FFF2-40B4-BE49-F238E27FC236}">
                <a16:creationId xmlns:a16="http://schemas.microsoft.com/office/drawing/2014/main" id="{021ACE27-F297-A93E-9D0E-064BE02E5D89}"/>
              </a:ext>
            </a:extLst>
          </p:cNvPr>
          <p:cNvSpPr>
            <a:spLocks noGrp="1"/>
          </p:cNvSpPr>
          <p:nvPr>
            <p:ph type="body" sz="quarter" idx="13"/>
          </p:nvPr>
        </p:nvSpPr>
        <p:spPr>
          <a:xfrm>
            <a:off x="335902" y="755780"/>
            <a:ext cx="10692882" cy="6102220"/>
          </a:xfrm>
        </p:spPr>
        <p:txBody>
          <a:bodyPr>
            <a:no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The interactive dashboard serves as a powerful tool for decision-makers, offering a visually intuitive representation of critical insights. It allows for a deeper understanding of the relationships within the dataset, empowering strategic decisions related to pricing, product development, and market positioning.</a:t>
            </a:r>
            <a:endParaRPr lang="en-US" sz="1600" dirty="0"/>
          </a:p>
          <a:p>
            <a:pPr marL="0" marR="0" lvl="0" indent="0" algn="l" rtl="0">
              <a:spcBef>
                <a:spcPts val="0"/>
              </a:spcBef>
              <a:spcAft>
                <a:spcPts val="0"/>
              </a:spcAft>
              <a:buNone/>
            </a:pPr>
            <a:endParaRPr lang="en-US"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The following key takeaways emerge:</a:t>
            </a:r>
          </a:p>
          <a:p>
            <a:pPr marL="0" indent="0">
              <a:spcAft>
                <a:spcPts val="0"/>
              </a:spcAft>
              <a:buNone/>
            </a:pPr>
            <a:r>
              <a:rPr lang="en-US" sz="1600" b="1" dirty="0">
                <a:solidFill>
                  <a:schemeClr val="dk1"/>
                </a:solidFill>
                <a:latin typeface="Calibri"/>
                <a:ea typeface="Calibri"/>
                <a:cs typeface="Calibri"/>
                <a:sym typeface="Calibri"/>
              </a:rPr>
              <a:t>Price Distribution Insights:</a:t>
            </a:r>
          </a:p>
          <a:p>
            <a:pPr marL="0" indent="0">
              <a:spcAft>
                <a:spcPts val="0"/>
              </a:spcAft>
              <a:buNone/>
            </a:pPr>
            <a:endParaRPr lang="en-US" sz="1600" b="1"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600" dirty="0">
                <a:solidFill>
                  <a:schemeClr val="dk1"/>
                </a:solidFill>
                <a:latin typeface="Calibri"/>
                <a:ea typeface="Calibri"/>
                <a:cs typeface="Calibri"/>
                <a:sym typeface="Calibri"/>
              </a:rPr>
              <a:t>Clear patterns in how car prices are distributed across different brands and body styles.</a:t>
            </a:r>
            <a:endParaRPr lang="en-US" sz="1600" dirty="0"/>
          </a:p>
          <a:p>
            <a:pPr marL="285750" marR="0" lvl="0" indent="-285750" algn="l" rtl="0">
              <a:spcBef>
                <a:spcPts val="0"/>
              </a:spcBef>
              <a:spcAft>
                <a:spcPts val="0"/>
              </a:spcAft>
              <a:buClr>
                <a:schemeClr val="dk1"/>
              </a:buClr>
              <a:buSzPts val="1800"/>
              <a:buFont typeface="Arial"/>
              <a:buChar char="•"/>
            </a:pPr>
            <a:r>
              <a:rPr lang="en-US" sz="1600" dirty="0">
                <a:solidFill>
                  <a:schemeClr val="dk1"/>
                </a:solidFill>
                <a:latin typeface="Calibri"/>
                <a:ea typeface="Calibri"/>
                <a:cs typeface="Calibri"/>
                <a:sym typeface="Calibri"/>
              </a:rPr>
              <a:t>Identifiable trends in pricing that can influence marketing and positioning strategies.</a:t>
            </a:r>
            <a:endParaRPr lang="en-US" sz="1600" dirty="0"/>
          </a:p>
          <a:p>
            <a:pPr marL="0" marR="0" lvl="0" indent="0" algn="l" rtl="0">
              <a:spcBef>
                <a:spcPts val="0"/>
              </a:spcBef>
              <a:spcAft>
                <a:spcPts val="0"/>
              </a:spcAft>
              <a:buNone/>
            </a:pPr>
            <a:endParaRPr lang="en-US" sz="16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b="1" dirty="0">
                <a:solidFill>
                  <a:schemeClr val="dk1"/>
                </a:solidFill>
                <a:latin typeface="Calibri"/>
                <a:ea typeface="Calibri"/>
                <a:cs typeface="Calibri"/>
                <a:sym typeface="Calibri"/>
              </a:rPr>
              <a:t>Average MSRPs Variation:</a:t>
            </a:r>
            <a:endParaRPr lang="en-US" sz="1600" dirty="0"/>
          </a:p>
          <a:p>
            <a:pPr marL="0" marR="0" lvl="0" indent="0" algn="l" rtl="0">
              <a:spcBef>
                <a:spcPts val="0"/>
              </a:spcBef>
              <a:spcAft>
                <a:spcPts val="0"/>
              </a:spcAft>
              <a:buNone/>
            </a:pPr>
            <a:endParaRPr lang="en-US" sz="16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600" dirty="0">
                <a:solidFill>
                  <a:schemeClr val="dk1"/>
                </a:solidFill>
                <a:latin typeface="Calibri"/>
                <a:ea typeface="Calibri"/>
                <a:cs typeface="Calibri"/>
                <a:sym typeface="Calibri"/>
              </a:rPr>
              <a:t>Discernible differences in average MSRPs among various car brands and body styles.</a:t>
            </a:r>
            <a:endParaRPr lang="en-US" sz="1600" dirty="0"/>
          </a:p>
          <a:p>
            <a:pPr marL="285750" marR="0" lvl="0" indent="-285750" algn="l" rtl="0">
              <a:spcBef>
                <a:spcPts val="0"/>
              </a:spcBef>
              <a:spcAft>
                <a:spcPts val="0"/>
              </a:spcAft>
              <a:buClr>
                <a:schemeClr val="dk1"/>
              </a:buClr>
              <a:buSzPts val="1800"/>
              <a:buFont typeface="Arial"/>
              <a:buChar char="•"/>
            </a:pPr>
            <a:r>
              <a:rPr lang="en-US" sz="1600" dirty="0">
                <a:solidFill>
                  <a:schemeClr val="dk1"/>
                </a:solidFill>
                <a:latin typeface="Calibri"/>
                <a:ea typeface="Calibri"/>
                <a:cs typeface="Calibri"/>
                <a:sym typeface="Calibri"/>
              </a:rPr>
              <a:t>Valuable information for manufacturers to align their pricing strategies with market expectations.</a:t>
            </a:r>
            <a:endParaRPr lang="en-US" sz="1600" dirty="0"/>
          </a:p>
          <a:p>
            <a:pPr marL="0" marR="0" lvl="0" indent="0" algn="l" rtl="0">
              <a:spcBef>
                <a:spcPts val="0"/>
              </a:spcBef>
              <a:spcAft>
                <a:spcPts val="0"/>
              </a:spcAft>
              <a:buNone/>
            </a:pPr>
            <a:endParaRPr lang="en-US"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b="1" dirty="0">
                <a:solidFill>
                  <a:schemeClr val="dk1"/>
                </a:solidFill>
                <a:latin typeface="Calibri"/>
                <a:ea typeface="Calibri"/>
                <a:cs typeface="Calibri"/>
                <a:sym typeface="Calibri"/>
              </a:rPr>
              <a:t>Transmission Type Influence:</a:t>
            </a:r>
          </a:p>
          <a:p>
            <a:pPr marL="0" indent="0">
              <a:spcAft>
                <a:spcPts val="0"/>
              </a:spcAft>
              <a:buNone/>
            </a:pPr>
            <a:r>
              <a:rPr lang="en-US" sz="1600" dirty="0">
                <a:solidFill>
                  <a:schemeClr val="dk1"/>
                </a:solidFill>
                <a:latin typeface="Calibri"/>
                <a:ea typeface="Calibri"/>
                <a:cs typeface="Calibri"/>
                <a:sym typeface="Calibri"/>
              </a:rPr>
              <a:t>Understanding how transmission type impacts MSRP provides actionable insights for product development and pricing decisions.</a:t>
            </a:r>
            <a:endParaRPr lang="en-US" sz="1600" dirty="0"/>
          </a:p>
          <a:p>
            <a:pPr marL="0" indent="0">
              <a:spcAft>
                <a:spcPts val="0"/>
              </a:spcAft>
              <a:buNone/>
            </a:pPr>
            <a:endParaRPr lang="en-US" sz="1600" dirty="0"/>
          </a:p>
          <a:p>
            <a:pPr marL="0" marR="0" lvl="0" indent="0" algn="l" rtl="0">
              <a:spcBef>
                <a:spcPts val="0"/>
              </a:spcBef>
              <a:spcAft>
                <a:spcPts val="0"/>
              </a:spcAft>
              <a:buNone/>
            </a:pPr>
            <a:endParaRPr lang="en-US" sz="1600" dirty="0"/>
          </a:p>
          <a:p>
            <a:pPr marL="0" marR="0" lvl="0" indent="0" algn="l" rtl="0">
              <a:spcBef>
                <a:spcPts val="0"/>
              </a:spcBef>
              <a:spcAft>
                <a:spcPts val="0"/>
              </a:spcAft>
              <a:buNone/>
            </a:pPr>
            <a:endParaRPr lang="en-US" sz="1600"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600"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600" dirty="0"/>
          </a:p>
          <a:p>
            <a:pPr marL="0" marR="0" lvl="0" indent="0" algn="l" rtl="0">
              <a:spcBef>
                <a:spcPts val="0"/>
              </a:spcBef>
              <a:spcAft>
                <a:spcPts val="0"/>
              </a:spcAft>
              <a:buNone/>
            </a:pPr>
            <a:endParaRPr lang="en-US" sz="1600" dirty="0">
              <a:solidFill>
                <a:schemeClr val="dk1"/>
              </a:solidFill>
              <a:latin typeface="Calibri"/>
              <a:ea typeface="Calibri"/>
              <a:cs typeface="Calibri"/>
              <a:sym typeface="Calibri"/>
            </a:endParaRPr>
          </a:p>
          <a:p>
            <a:endParaRPr lang="en-IN" sz="1600" dirty="0"/>
          </a:p>
        </p:txBody>
      </p:sp>
      <p:sp>
        <p:nvSpPr>
          <p:cNvPr id="4" name="Slide Number Placeholder 3">
            <a:extLst>
              <a:ext uri="{FF2B5EF4-FFF2-40B4-BE49-F238E27FC236}">
                <a16:creationId xmlns:a16="http://schemas.microsoft.com/office/drawing/2014/main" id="{50A4F7EE-6955-63CE-3AAD-B47934847FA8}"/>
              </a:ext>
            </a:extLst>
          </p:cNvPr>
          <p:cNvSpPr>
            <a:spLocks noGrp="1"/>
          </p:cNvSpPr>
          <p:nvPr>
            <p:ph type="sldNum" sz="quarter" idx="12"/>
          </p:nvPr>
        </p:nvSpPr>
        <p:spPr/>
        <p:txBody>
          <a:bodyPr/>
          <a:lstStyle/>
          <a:p>
            <a:fld id="{B5CEABB6-07DC-46E8-9B57-56EC44A396E5}" type="slidenum">
              <a:rPr lang="en-US" smtClean="0"/>
              <a:pPr/>
              <a:t>28</a:t>
            </a:fld>
            <a:endParaRPr lang="en-US" dirty="0"/>
          </a:p>
        </p:txBody>
      </p:sp>
    </p:spTree>
    <p:extLst>
      <p:ext uri="{BB962C8B-B14F-4D97-AF65-F5344CB8AC3E}">
        <p14:creationId xmlns:p14="http://schemas.microsoft.com/office/powerpoint/2010/main" val="21552153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4BD2B-D23E-F165-B79B-A959E3FC2E67}"/>
              </a:ext>
            </a:extLst>
          </p:cNvPr>
          <p:cNvSpPr>
            <a:spLocks noGrp="1"/>
          </p:cNvSpPr>
          <p:nvPr>
            <p:ph type="title"/>
          </p:nvPr>
        </p:nvSpPr>
        <p:spPr>
          <a:xfrm>
            <a:off x="344509" y="111967"/>
            <a:ext cx="8845211" cy="746449"/>
          </a:xfrm>
        </p:spPr>
        <p:txBody>
          <a:bodyPr>
            <a:normAutofit fontScale="90000"/>
          </a:bodyPr>
          <a:lstStyle/>
          <a:p>
            <a:r>
              <a:rPr lang="en-US" sz="2000" b="1" dirty="0">
                <a:latin typeface="Calibri"/>
                <a:ea typeface="Calibri"/>
                <a:cs typeface="Calibri"/>
                <a:sym typeface="Calibri"/>
              </a:rPr>
              <a:t>Fuel Efficiency Trends:</a:t>
            </a:r>
            <a:br>
              <a:rPr lang="en-US" dirty="0"/>
            </a:br>
            <a:endParaRPr lang="en-IN" dirty="0"/>
          </a:p>
        </p:txBody>
      </p:sp>
      <p:sp>
        <p:nvSpPr>
          <p:cNvPr id="3" name="Text Placeholder 2">
            <a:extLst>
              <a:ext uri="{FF2B5EF4-FFF2-40B4-BE49-F238E27FC236}">
                <a16:creationId xmlns:a16="http://schemas.microsoft.com/office/drawing/2014/main" id="{5F14FEF0-0E84-AA5B-DBE8-96C39D0B249F}"/>
              </a:ext>
            </a:extLst>
          </p:cNvPr>
          <p:cNvSpPr>
            <a:spLocks noGrp="1"/>
          </p:cNvSpPr>
          <p:nvPr>
            <p:ph type="body" sz="quarter" idx="13"/>
          </p:nvPr>
        </p:nvSpPr>
        <p:spPr>
          <a:xfrm>
            <a:off x="277803" y="579741"/>
            <a:ext cx="9864573" cy="6032005"/>
          </a:xfrm>
        </p:spPr>
        <p:txBody>
          <a:bodyPr>
            <a:noAutofit/>
          </a:bodyPr>
          <a:lstStyle/>
          <a:p>
            <a:pPr marL="285750" marR="0" lvl="0" indent="-285750" algn="l" rtl="0">
              <a:spcBef>
                <a:spcPts val="0"/>
              </a:spcBef>
              <a:spcAft>
                <a:spcPts val="0"/>
              </a:spcAft>
              <a:buClr>
                <a:schemeClr val="dk1"/>
              </a:buClr>
              <a:buSzPts val="1800"/>
              <a:buFont typeface="Arial"/>
              <a:buChar char="•"/>
            </a:pPr>
            <a:r>
              <a:rPr lang="en-US" sz="1600" dirty="0">
                <a:solidFill>
                  <a:schemeClr val="dk1"/>
                </a:solidFill>
                <a:latin typeface="Calibri"/>
                <a:ea typeface="Calibri"/>
                <a:cs typeface="Calibri"/>
                <a:sym typeface="Calibri"/>
              </a:rPr>
              <a:t>Visualizing fuel efficiency trends across body styles and model years aids in anticipating consumer preferences and regulatory compliance.</a:t>
            </a:r>
          </a:p>
          <a:p>
            <a:pPr marL="0" indent="0">
              <a:spcAft>
                <a:spcPts val="0"/>
              </a:spcAft>
              <a:buClr>
                <a:schemeClr val="dk1"/>
              </a:buClr>
              <a:buSzPts val="1800"/>
              <a:buNone/>
            </a:pPr>
            <a:r>
              <a:rPr lang="en-US" sz="1600" b="1" i="0" u="sng" dirty="0">
                <a:solidFill>
                  <a:schemeClr val="dk1"/>
                </a:solidFill>
                <a:latin typeface="Arial"/>
                <a:ea typeface="Arial"/>
                <a:cs typeface="Arial"/>
                <a:sym typeface="Arial"/>
              </a:rPr>
              <a:t>Limitations and Uncertainties</a:t>
            </a:r>
          </a:p>
          <a:p>
            <a:pPr marL="0" indent="0">
              <a:spcAft>
                <a:spcPts val="0"/>
              </a:spcAft>
              <a:buClr>
                <a:schemeClr val="dk1"/>
              </a:buClr>
              <a:buSzPts val="1800"/>
              <a:buNone/>
            </a:pPr>
            <a:r>
              <a:rPr lang="en-US" sz="1600" b="1" i="0" dirty="0">
                <a:solidFill>
                  <a:schemeClr val="dk1"/>
                </a:solidFill>
                <a:latin typeface="Arial"/>
                <a:ea typeface="Arial"/>
                <a:cs typeface="Arial"/>
                <a:sym typeface="Arial"/>
              </a:rPr>
              <a:t>1.Dataset Currency:</a:t>
            </a:r>
          </a:p>
          <a:p>
            <a:pPr marL="285750" marR="0" lvl="0" indent="-285750" algn="l" rtl="0">
              <a:spcBef>
                <a:spcPts val="0"/>
              </a:spcBef>
              <a:spcAft>
                <a:spcPts val="0"/>
              </a:spcAft>
              <a:buClr>
                <a:schemeClr val="dk1"/>
              </a:buClr>
              <a:buSzPts val="1800"/>
              <a:buFont typeface="Arial"/>
              <a:buChar char="•"/>
            </a:pPr>
            <a:r>
              <a:rPr lang="en-US" sz="1600" i="0" dirty="0">
                <a:solidFill>
                  <a:schemeClr val="dk1"/>
                </a:solidFill>
                <a:latin typeface="Arial"/>
                <a:ea typeface="Arial"/>
                <a:cs typeface="Arial"/>
                <a:sym typeface="Arial"/>
              </a:rPr>
              <a:t>The dataset's last update in 2017 raises concerns about its relevance to current market conditions.</a:t>
            </a:r>
            <a:endParaRPr lang="en-US" sz="1600" dirty="0"/>
          </a:p>
          <a:p>
            <a:pPr marL="285750" marR="0" lvl="0" indent="-285750" algn="l" rtl="0">
              <a:spcBef>
                <a:spcPts val="0"/>
              </a:spcBef>
              <a:spcAft>
                <a:spcPts val="0"/>
              </a:spcAft>
              <a:buClr>
                <a:schemeClr val="dk1"/>
              </a:buClr>
              <a:buSzPts val="1800"/>
              <a:buFont typeface="Arial"/>
              <a:buChar char="•"/>
            </a:pPr>
            <a:r>
              <a:rPr lang="en-US" sz="1600" i="0" dirty="0">
                <a:solidFill>
                  <a:schemeClr val="dk1"/>
                </a:solidFill>
                <a:latin typeface="Arial"/>
                <a:ea typeface="Arial"/>
                <a:cs typeface="Arial"/>
                <a:sym typeface="Arial"/>
              </a:rPr>
              <a:t>Trends and prices may have evolved since then, potentially impacting the accuracy of insights.</a:t>
            </a:r>
            <a:endParaRPr lang="en-US" sz="1600" dirty="0"/>
          </a:p>
          <a:p>
            <a:pPr marL="0" marR="0" lvl="0" indent="0" algn="l" rtl="0">
              <a:spcBef>
                <a:spcPts val="0"/>
              </a:spcBef>
              <a:spcAft>
                <a:spcPts val="0"/>
              </a:spcAft>
              <a:buNone/>
            </a:pPr>
            <a:endParaRPr lang="en-US" sz="1600" i="0" dirty="0">
              <a:solidFill>
                <a:schemeClr val="dk1"/>
              </a:solidFill>
              <a:latin typeface="Arial"/>
              <a:ea typeface="Arial"/>
              <a:cs typeface="Arial"/>
              <a:sym typeface="Arial"/>
            </a:endParaRPr>
          </a:p>
          <a:p>
            <a:pPr marL="0" marR="0" lvl="0" indent="0" algn="l" rtl="0">
              <a:spcBef>
                <a:spcPts val="0"/>
              </a:spcBef>
              <a:spcAft>
                <a:spcPts val="0"/>
              </a:spcAft>
              <a:buNone/>
            </a:pPr>
            <a:r>
              <a:rPr lang="en-US" sz="1600" b="1" i="0" dirty="0">
                <a:solidFill>
                  <a:schemeClr val="dk1"/>
                </a:solidFill>
                <a:latin typeface="Arial"/>
                <a:ea typeface="Arial"/>
                <a:cs typeface="Arial"/>
                <a:sym typeface="Arial"/>
              </a:rPr>
              <a:t>2. External Factors:</a:t>
            </a:r>
            <a:endParaRPr lang="en-US" sz="1600" dirty="0"/>
          </a:p>
          <a:p>
            <a:pPr marL="0" marR="0" lvl="0" indent="0" algn="l" rtl="0">
              <a:spcBef>
                <a:spcPts val="0"/>
              </a:spcBef>
              <a:spcAft>
                <a:spcPts val="0"/>
              </a:spcAft>
              <a:buNone/>
            </a:pPr>
            <a:endParaRPr lang="en-US" sz="1600" i="0" dirty="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800"/>
              <a:buFont typeface="Arial"/>
              <a:buChar char="•"/>
            </a:pPr>
            <a:r>
              <a:rPr lang="en-US" sz="1600" i="0" dirty="0">
                <a:solidFill>
                  <a:schemeClr val="dk1"/>
                </a:solidFill>
                <a:latin typeface="Arial"/>
                <a:ea typeface="Arial"/>
                <a:cs typeface="Arial"/>
                <a:sym typeface="Arial"/>
              </a:rPr>
              <a:t>External factors, such as economic changes or global events, were not considered in the analysis.</a:t>
            </a:r>
            <a:endParaRPr lang="en-US" sz="1600" dirty="0"/>
          </a:p>
          <a:p>
            <a:pPr marL="285750" marR="0" lvl="0" indent="-285750" algn="l" rtl="0">
              <a:spcBef>
                <a:spcPts val="0"/>
              </a:spcBef>
              <a:spcAft>
                <a:spcPts val="0"/>
              </a:spcAft>
              <a:buClr>
                <a:schemeClr val="dk1"/>
              </a:buClr>
              <a:buSzPts val="1800"/>
              <a:buFont typeface="Arial"/>
              <a:buChar char="•"/>
            </a:pPr>
            <a:r>
              <a:rPr lang="en-US" sz="1600" i="0" dirty="0">
                <a:solidFill>
                  <a:schemeClr val="dk1"/>
                </a:solidFill>
                <a:latin typeface="Arial"/>
                <a:ea typeface="Arial"/>
                <a:cs typeface="Arial"/>
                <a:sym typeface="Arial"/>
              </a:rPr>
              <a:t>These factors could significantly influence the automotive industry and may not be captured in the dataset.</a:t>
            </a:r>
            <a:endParaRPr lang="en-US" sz="1600" dirty="0"/>
          </a:p>
          <a:p>
            <a:pPr marL="285750" marR="0" lvl="0" indent="-171450" algn="l" rtl="0">
              <a:spcBef>
                <a:spcPts val="0"/>
              </a:spcBef>
              <a:spcAft>
                <a:spcPts val="0"/>
              </a:spcAft>
              <a:buClr>
                <a:schemeClr val="dk1"/>
              </a:buClr>
              <a:buSzPts val="1800"/>
              <a:buFont typeface="Arial"/>
              <a:buNone/>
            </a:pPr>
            <a:endParaRPr lang="en-US" sz="1600" dirty="0">
              <a:solidFill>
                <a:schemeClr val="dk1"/>
              </a:solidFill>
              <a:latin typeface="Arial"/>
              <a:ea typeface="Arial"/>
              <a:cs typeface="Arial"/>
              <a:sym typeface="Arial"/>
            </a:endParaRPr>
          </a:p>
          <a:p>
            <a:pPr marL="0" marR="0" lvl="0" indent="0" algn="l" rtl="0">
              <a:spcBef>
                <a:spcPts val="0"/>
              </a:spcBef>
              <a:spcAft>
                <a:spcPts val="0"/>
              </a:spcAft>
              <a:buNone/>
            </a:pPr>
            <a:r>
              <a:rPr lang="en-US" sz="1600" b="1" i="0" u="sng" dirty="0">
                <a:solidFill>
                  <a:schemeClr val="dk1"/>
                </a:solidFill>
                <a:latin typeface="Arial"/>
                <a:ea typeface="Arial"/>
                <a:cs typeface="Arial"/>
                <a:sym typeface="Arial"/>
              </a:rPr>
              <a:t>Future Directions</a:t>
            </a:r>
            <a:endParaRPr lang="en-US" sz="1600" dirty="0"/>
          </a:p>
          <a:p>
            <a:pPr marL="0" marR="0" lvl="0" indent="0" algn="l" rtl="0">
              <a:spcBef>
                <a:spcPts val="0"/>
              </a:spcBef>
              <a:spcAft>
                <a:spcPts val="0"/>
              </a:spcAft>
              <a:buNone/>
            </a:pPr>
            <a:endParaRPr lang="en-US" sz="1600" b="1" u="sng" dirty="0">
              <a:solidFill>
                <a:schemeClr val="dk1"/>
              </a:solidFill>
              <a:latin typeface="Arial"/>
              <a:ea typeface="Arial"/>
              <a:cs typeface="Arial"/>
              <a:sym typeface="Arial"/>
            </a:endParaRPr>
          </a:p>
          <a:p>
            <a:pPr marL="0" marR="0" lvl="0" indent="0" algn="l" rtl="0">
              <a:spcBef>
                <a:spcPts val="0"/>
              </a:spcBef>
              <a:spcAft>
                <a:spcPts val="0"/>
              </a:spcAft>
              <a:buNone/>
            </a:pPr>
            <a:r>
              <a:rPr lang="en-US" sz="1600" b="1" i="0" dirty="0">
                <a:solidFill>
                  <a:schemeClr val="dk1"/>
                </a:solidFill>
                <a:latin typeface="Arial"/>
                <a:ea typeface="Arial"/>
                <a:cs typeface="Arial"/>
                <a:sym typeface="Arial"/>
              </a:rPr>
              <a:t>1. Data Refresh:</a:t>
            </a:r>
            <a:endParaRPr lang="en-US" sz="1600" dirty="0"/>
          </a:p>
          <a:p>
            <a:pPr marL="0" marR="0" lvl="0" indent="0" algn="l" rtl="0">
              <a:spcBef>
                <a:spcPts val="0"/>
              </a:spcBef>
              <a:spcAft>
                <a:spcPts val="0"/>
              </a:spcAft>
              <a:buNone/>
            </a:pPr>
            <a:endParaRPr lang="en-US" sz="1600" i="0" dirty="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800"/>
              <a:buFont typeface="Arial"/>
              <a:buChar char="•"/>
            </a:pPr>
            <a:r>
              <a:rPr lang="en-US" sz="1600" i="0" dirty="0">
                <a:solidFill>
                  <a:schemeClr val="dk1"/>
                </a:solidFill>
                <a:latin typeface="Arial"/>
                <a:ea typeface="Arial"/>
                <a:cs typeface="Arial"/>
                <a:sym typeface="Arial"/>
              </a:rPr>
              <a:t>Regular updates to the dataset are recommended to ensure insights remain relevant.</a:t>
            </a:r>
            <a:endParaRPr lang="en-US" sz="1600" dirty="0"/>
          </a:p>
          <a:p>
            <a:pPr marL="285750" marR="0" lvl="0" indent="-285750" algn="l" rtl="0">
              <a:spcBef>
                <a:spcPts val="0"/>
              </a:spcBef>
              <a:spcAft>
                <a:spcPts val="0"/>
              </a:spcAft>
              <a:buClr>
                <a:schemeClr val="dk1"/>
              </a:buClr>
              <a:buSzPts val="1800"/>
              <a:buFont typeface="Arial"/>
              <a:buChar char="•"/>
            </a:pPr>
            <a:r>
              <a:rPr lang="en-US" sz="1600" i="0" dirty="0">
                <a:solidFill>
                  <a:schemeClr val="dk1"/>
                </a:solidFill>
                <a:latin typeface="Arial"/>
                <a:ea typeface="Arial"/>
                <a:cs typeface="Arial"/>
                <a:sym typeface="Arial"/>
              </a:rPr>
              <a:t>A more current dataset would enhance the accuracy of analyses and better reflect market trends.</a:t>
            </a:r>
          </a:p>
          <a:p>
            <a:endParaRPr lang="en-IN" sz="1600" dirty="0"/>
          </a:p>
          <a:p>
            <a:pPr marL="0" indent="0">
              <a:spcAft>
                <a:spcPts val="0"/>
              </a:spcAft>
              <a:buClr>
                <a:schemeClr val="dk1"/>
              </a:buClr>
              <a:buSzPts val="1800"/>
              <a:buNone/>
            </a:pPr>
            <a:endParaRPr lang="en-US" sz="1600" dirty="0"/>
          </a:p>
          <a:p>
            <a:pPr marL="0" indent="0">
              <a:spcAft>
                <a:spcPts val="0"/>
              </a:spcAft>
              <a:buClr>
                <a:schemeClr val="dk1"/>
              </a:buClr>
              <a:buSzPts val="1800"/>
              <a:buNone/>
            </a:pPr>
            <a:endParaRPr lang="en-US" sz="1600" dirty="0"/>
          </a:p>
          <a:p>
            <a:pPr marL="0" marR="0" lvl="0" indent="0" algn="l" rtl="0">
              <a:spcBef>
                <a:spcPts val="0"/>
              </a:spcBef>
              <a:spcAft>
                <a:spcPts val="0"/>
              </a:spcAft>
              <a:buClr>
                <a:schemeClr val="dk1"/>
              </a:buClr>
              <a:buSzPts val="1800"/>
              <a:buNone/>
            </a:pPr>
            <a:endParaRPr lang="en-US" sz="1600" dirty="0"/>
          </a:p>
          <a:p>
            <a:pPr marL="285750" marR="0" lvl="0" indent="-171450" algn="l" rtl="0">
              <a:spcBef>
                <a:spcPts val="0"/>
              </a:spcBef>
              <a:spcAft>
                <a:spcPts val="0"/>
              </a:spcAft>
              <a:buClr>
                <a:schemeClr val="dk1"/>
              </a:buClr>
              <a:buSzPts val="1800"/>
              <a:buFont typeface="Arial"/>
              <a:buNone/>
            </a:pPr>
            <a:endParaRPr lang="en-US" sz="1600"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600" b="1" u="sng" dirty="0">
              <a:solidFill>
                <a:schemeClr val="dk1"/>
              </a:solidFill>
              <a:latin typeface="Arial"/>
              <a:ea typeface="Arial"/>
              <a:cs typeface="Arial"/>
              <a:sym typeface="Arial"/>
            </a:endParaRPr>
          </a:p>
          <a:p>
            <a:pPr marL="0" marR="0" lvl="0" indent="0" algn="l" rtl="0">
              <a:spcBef>
                <a:spcPts val="0"/>
              </a:spcBef>
              <a:spcAft>
                <a:spcPts val="0"/>
              </a:spcAft>
              <a:buNone/>
            </a:pPr>
            <a:endParaRPr lang="en-US" sz="1600" i="0" dirty="0">
              <a:solidFill>
                <a:schemeClr val="dk1"/>
              </a:solidFill>
              <a:latin typeface="Arial"/>
              <a:ea typeface="Arial"/>
              <a:cs typeface="Arial"/>
              <a:sym typeface="Arial"/>
            </a:endParaRPr>
          </a:p>
        </p:txBody>
      </p:sp>
      <p:sp>
        <p:nvSpPr>
          <p:cNvPr id="4" name="Slide Number Placeholder 3">
            <a:extLst>
              <a:ext uri="{FF2B5EF4-FFF2-40B4-BE49-F238E27FC236}">
                <a16:creationId xmlns:a16="http://schemas.microsoft.com/office/drawing/2014/main" id="{A43831E9-DECD-7E52-F5D7-2D4D570D57F3}"/>
              </a:ext>
            </a:extLst>
          </p:cNvPr>
          <p:cNvSpPr>
            <a:spLocks noGrp="1"/>
          </p:cNvSpPr>
          <p:nvPr>
            <p:ph type="sldNum" sz="quarter" idx="12"/>
          </p:nvPr>
        </p:nvSpPr>
        <p:spPr/>
        <p:txBody>
          <a:bodyPr/>
          <a:lstStyle/>
          <a:p>
            <a:fld id="{B5CEABB6-07DC-46E8-9B57-56EC44A396E5}" type="slidenum">
              <a:rPr lang="en-US" smtClean="0"/>
              <a:pPr/>
              <a:t>29</a:t>
            </a:fld>
            <a:endParaRPr lang="en-US" dirty="0"/>
          </a:p>
        </p:txBody>
      </p:sp>
    </p:spTree>
    <p:extLst>
      <p:ext uri="{BB962C8B-B14F-4D97-AF65-F5344CB8AC3E}">
        <p14:creationId xmlns:p14="http://schemas.microsoft.com/office/powerpoint/2010/main" val="262946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95714-82E1-EA5D-7695-57D4B2358213}"/>
              </a:ext>
            </a:extLst>
          </p:cNvPr>
          <p:cNvSpPr>
            <a:spLocks noGrp="1"/>
          </p:cNvSpPr>
          <p:nvPr>
            <p:ph type="title"/>
          </p:nvPr>
        </p:nvSpPr>
        <p:spPr>
          <a:xfrm>
            <a:off x="352290" y="-340437"/>
            <a:ext cx="8297380" cy="1326514"/>
          </a:xfrm>
        </p:spPr>
        <p:txBody>
          <a:bodyPr>
            <a:normAutofit/>
          </a:bodyPr>
          <a:lstStyle/>
          <a:p>
            <a:r>
              <a:rPr lang="en-US" sz="2400" b="1" i="0" dirty="0">
                <a:solidFill>
                  <a:schemeClr val="dk1"/>
                </a:solidFill>
                <a:latin typeface="Arial"/>
                <a:ea typeface="Arial"/>
                <a:cs typeface="Arial"/>
                <a:sym typeface="Arial"/>
              </a:rPr>
              <a:t>Data Cleaning and Preprocessing Steps:</a:t>
            </a:r>
            <a:br>
              <a:rPr lang="en-US" sz="2400" b="0" i="0" dirty="0">
                <a:solidFill>
                  <a:schemeClr val="dk1"/>
                </a:solidFill>
                <a:latin typeface="Arial"/>
                <a:ea typeface="Arial"/>
                <a:cs typeface="Arial"/>
                <a:sym typeface="Arial"/>
              </a:rPr>
            </a:br>
            <a:endParaRPr lang="en-IN" sz="2400" dirty="0"/>
          </a:p>
        </p:txBody>
      </p:sp>
      <p:sp>
        <p:nvSpPr>
          <p:cNvPr id="3" name="Text Placeholder 2">
            <a:extLst>
              <a:ext uri="{FF2B5EF4-FFF2-40B4-BE49-F238E27FC236}">
                <a16:creationId xmlns:a16="http://schemas.microsoft.com/office/drawing/2014/main" id="{B4F2A86E-BF5A-84E1-4477-410922101021}"/>
              </a:ext>
            </a:extLst>
          </p:cNvPr>
          <p:cNvSpPr>
            <a:spLocks noGrp="1"/>
          </p:cNvSpPr>
          <p:nvPr>
            <p:ph type="body" sz="quarter" idx="13"/>
          </p:nvPr>
        </p:nvSpPr>
        <p:spPr>
          <a:xfrm>
            <a:off x="352290" y="727588"/>
            <a:ext cx="9312819" cy="5624052"/>
          </a:xfrm>
        </p:spPr>
        <p:txBody>
          <a:bodyPr>
            <a:normAutofit fontScale="47500" lnSpcReduction="20000"/>
          </a:bodyPr>
          <a:lstStyle/>
          <a:p>
            <a:pPr marL="0" marR="0" lvl="0" indent="0" algn="l" rtl="0">
              <a:spcBef>
                <a:spcPts val="0"/>
              </a:spcBef>
              <a:spcAft>
                <a:spcPts val="0"/>
              </a:spcAft>
              <a:buNone/>
            </a:pPr>
            <a:r>
              <a:rPr lang="en-US" sz="2500" b="1" i="0" dirty="0">
                <a:solidFill>
                  <a:schemeClr val="dk1"/>
                </a:solidFill>
                <a:latin typeface="Arial"/>
                <a:ea typeface="Arial"/>
                <a:cs typeface="Arial"/>
                <a:sym typeface="Arial"/>
              </a:rPr>
              <a:t>Handling Missing Data:</a:t>
            </a:r>
            <a:r>
              <a:rPr lang="en-US" sz="2500" b="0" i="0" dirty="0">
                <a:solidFill>
                  <a:schemeClr val="dk1"/>
                </a:solidFill>
                <a:latin typeface="Arial"/>
                <a:ea typeface="Arial"/>
                <a:cs typeface="Arial"/>
                <a:sym typeface="Arial"/>
              </a:rPr>
              <a:t> Checked for missing values in the dataset and applied appropriate methods such as imputation or removal based on the context.</a:t>
            </a:r>
            <a:endParaRPr lang="en-US" sz="2500" dirty="0"/>
          </a:p>
          <a:p>
            <a:pPr marL="0" marR="0" lvl="0" indent="0" algn="l" rtl="0">
              <a:spcBef>
                <a:spcPts val="0"/>
              </a:spcBef>
              <a:spcAft>
                <a:spcPts val="0"/>
              </a:spcAft>
              <a:buNone/>
            </a:pPr>
            <a:r>
              <a:rPr lang="en-US" sz="2500" b="1" i="0" dirty="0">
                <a:solidFill>
                  <a:schemeClr val="dk1"/>
                </a:solidFill>
                <a:latin typeface="Arial"/>
                <a:ea typeface="Arial"/>
                <a:cs typeface="Arial"/>
                <a:sym typeface="Arial"/>
              </a:rPr>
              <a:t>2. Data Type Conversion:</a:t>
            </a:r>
            <a:r>
              <a:rPr lang="en-US" sz="2500" b="0" i="0" dirty="0">
                <a:solidFill>
                  <a:schemeClr val="dk1"/>
                </a:solidFill>
                <a:latin typeface="Arial"/>
                <a:ea typeface="Arial"/>
                <a:cs typeface="Arial"/>
                <a:sym typeface="Arial"/>
              </a:rPr>
              <a:t> Ensured that variables were in the correct data types for analysis. For example, converting categorical variables to the appropriate data type.</a:t>
            </a:r>
            <a:endParaRPr lang="en-US" sz="2500" dirty="0"/>
          </a:p>
          <a:p>
            <a:pPr marL="0" marR="0" lvl="0" indent="0" algn="l" rtl="0">
              <a:spcBef>
                <a:spcPts val="0"/>
              </a:spcBef>
              <a:spcAft>
                <a:spcPts val="0"/>
              </a:spcAft>
              <a:buNone/>
            </a:pPr>
            <a:r>
              <a:rPr lang="en-US" sz="2500" b="1" i="0" dirty="0">
                <a:solidFill>
                  <a:schemeClr val="dk1"/>
                </a:solidFill>
                <a:latin typeface="Arial"/>
                <a:ea typeface="Arial"/>
                <a:cs typeface="Arial"/>
                <a:sym typeface="Arial"/>
              </a:rPr>
              <a:t>3. Outlier Detection and Handling:</a:t>
            </a:r>
            <a:r>
              <a:rPr lang="en-US" sz="2500" b="0" i="0" dirty="0">
                <a:solidFill>
                  <a:schemeClr val="dk1"/>
                </a:solidFill>
                <a:latin typeface="Arial"/>
                <a:ea typeface="Arial"/>
                <a:cs typeface="Arial"/>
                <a:sym typeface="Arial"/>
              </a:rPr>
              <a:t> Identified and addressed outliers in relevant variables to prevent them from skewing the analysis.</a:t>
            </a:r>
            <a:endParaRPr lang="en-US" sz="2500" dirty="0"/>
          </a:p>
          <a:p>
            <a:pPr marL="0" marR="0" lvl="0" indent="0" algn="l" rtl="0">
              <a:spcBef>
                <a:spcPts val="0"/>
              </a:spcBef>
              <a:spcAft>
                <a:spcPts val="0"/>
              </a:spcAft>
              <a:buNone/>
            </a:pPr>
            <a:r>
              <a:rPr lang="en-US" sz="2500" b="1" i="0" dirty="0">
                <a:solidFill>
                  <a:schemeClr val="dk1"/>
                </a:solidFill>
                <a:latin typeface="Arial"/>
                <a:ea typeface="Arial"/>
                <a:cs typeface="Arial"/>
                <a:sym typeface="Arial"/>
              </a:rPr>
              <a:t>4. Standardization and Scaling:</a:t>
            </a:r>
            <a:r>
              <a:rPr lang="en-US" sz="2500" b="0" i="0" dirty="0">
                <a:solidFill>
                  <a:schemeClr val="dk1"/>
                </a:solidFill>
                <a:latin typeface="Arial"/>
                <a:ea typeface="Arial"/>
                <a:cs typeface="Arial"/>
                <a:sym typeface="Arial"/>
              </a:rPr>
              <a:t> Standardized numerical features to ensure a consistent scale for more accurate analysis, especially in regression analysis.</a:t>
            </a:r>
            <a:endParaRPr lang="en-US" sz="2500" dirty="0"/>
          </a:p>
          <a:p>
            <a:pPr marL="0" marR="0" lvl="0" indent="0" algn="l" rtl="0">
              <a:spcBef>
                <a:spcPts val="0"/>
              </a:spcBef>
              <a:spcAft>
                <a:spcPts val="0"/>
              </a:spcAft>
              <a:buNone/>
            </a:pPr>
            <a:r>
              <a:rPr lang="en-US" sz="2500" b="1" i="0" dirty="0">
                <a:solidFill>
                  <a:schemeClr val="dk1"/>
                </a:solidFill>
                <a:latin typeface="Arial"/>
                <a:ea typeface="Arial"/>
                <a:cs typeface="Arial"/>
                <a:sym typeface="Arial"/>
              </a:rPr>
              <a:t>5. Handling Categorical Variables:</a:t>
            </a:r>
            <a:r>
              <a:rPr lang="en-US" sz="2500" b="0" i="0" dirty="0">
                <a:solidFill>
                  <a:schemeClr val="dk1"/>
                </a:solidFill>
                <a:latin typeface="Arial"/>
                <a:ea typeface="Arial"/>
                <a:cs typeface="Arial"/>
                <a:sym typeface="Arial"/>
              </a:rPr>
              <a:t> Applied one-hot encoding or other encoding methods to convert categorical variables into a format suitable for analysis.</a:t>
            </a:r>
            <a:endParaRPr lang="en-US" sz="2500" dirty="0"/>
          </a:p>
          <a:p>
            <a:pPr marL="0" marR="0" lvl="0" indent="0" algn="l" rtl="0">
              <a:spcBef>
                <a:spcPts val="0"/>
              </a:spcBef>
              <a:spcAft>
                <a:spcPts val="0"/>
              </a:spcAft>
              <a:buNone/>
            </a:pPr>
            <a:endParaRPr lang="en-US" sz="2500" b="1" i="0" dirty="0">
              <a:solidFill>
                <a:schemeClr val="dk1"/>
              </a:solidFill>
              <a:latin typeface="Arial"/>
              <a:ea typeface="Arial"/>
              <a:cs typeface="Arial"/>
              <a:sym typeface="Arial"/>
            </a:endParaRPr>
          </a:p>
          <a:p>
            <a:pPr marL="0" marR="0" lvl="0" indent="0" algn="l" rtl="0">
              <a:spcBef>
                <a:spcPts val="0"/>
              </a:spcBef>
              <a:spcAft>
                <a:spcPts val="0"/>
              </a:spcAft>
              <a:buNone/>
            </a:pPr>
            <a:r>
              <a:rPr lang="en-US" sz="2500" b="1" i="0" dirty="0">
                <a:solidFill>
                  <a:schemeClr val="dk1"/>
                </a:solidFill>
                <a:latin typeface="Arial"/>
                <a:ea typeface="Arial"/>
                <a:cs typeface="Arial"/>
                <a:sym typeface="Arial"/>
              </a:rPr>
              <a:t>Assumptions Made:</a:t>
            </a:r>
            <a:endParaRPr lang="en-US" sz="2500" b="0" i="0" dirty="0">
              <a:solidFill>
                <a:schemeClr val="dk1"/>
              </a:solidFill>
              <a:latin typeface="Arial"/>
              <a:ea typeface="Arial"/>
              <a:cs typeface="Arial"/>
              <a:sym typeface="Arial"/>
            </a:endParaRPr>
          </a:p>
          <a:p>
            <a:pPr marL="0" marR="0" lvl="0" indent="0" algn="l" rtl="0">
              <a:spcBef>
                <a:spcPts val="0"/>
              </a:spcBef>
              <a:spcAft>
                <a:spcPts val="0"/>
              </a:spcAft>
              <a:buNone/>
            </a:pPr>
            <a:endParaRPr lang="en-US" sz="2500" b="1" i="0" dirty="0">
              <a:solidFill>
                <a:schemeClr val="dk1"/>
              </a:solidFill>
              <a:latin typeface="Arial"/>
              <a:ea typeface="Arial"/>
              <a:cs typeface="Arial"/>
              <a:sym typeface="Arial"/>
            </a:endParaRPr>
          </a:p>
          <a:p>
            <a:pPr marL="0" marR="0" lvl="0" indent="0" algn="l" rtl="0">
              <a:spcBef>
                <a:spcPts val="0"/>
              </a:spcBef>
              <a:spcAft>
                <a:spcPts val="0"/>
              </a:spcAft>
              <a:buNone/>
            </a:pPr>
            <a:r>
              <a:rPr lang="en-US" sz="2500" b="1" dirty="0">
                <a:solidFill>
                  <a:schemeClr val="dk1"/>
                </a:solidFill>
                <a:latin typeface="Arial"/>
                <a:ea typeface="Arial"/>
                <a:cs typeface="Arial"/>
                <a:sym typeface="Arial"/>
              </a:rPr>
              <a:t>1. </a:t>
            </a:r>
            <a:r>
              <a:rPr lang="en-US" sz="2500" b="1" i="0" dirty="0">
                <a:solidFill>
                  <a:schemeClr val="dk1"/>
                </a:solidFill>
                <a:latin typeface="Arial"/>
                <a:ea typeface="Arial"/>
                <a:cs typeface="Arial"/>
                <a:sym typeface="Arial"/>
              </a:rPr>
              <a:t>Data Accuracy:</a:t>
            </a:r>
            <a:r>
              <a:rPr lang="en-US" sz="2500" b="0" i="0" dirty="0">
                <a:solidFill>
                  <a:schemeClr val="dk1"/>
                </a:solidFill>
                <a:latin typeface="Arial"/>
                <a:ea typeface="Arial"/>
                <a:cs typeface="Arial"/>
                <a:sym typeface="Arial"/>
              </a:rPr>
              <a:t> Assumed that the provided dataset is accurate and representative of the actual market conditions. Any inaccuracies or biases in the data could influence the results.</a:t>
            </a:r>
            <a:endParaRPr lang="en-US" sz="2500" dirty="0"/>
          </a:p>
          <a:p>
            <a:pPr marL="0" marR="0" lvl="0" indent="0" algn="l" rtl="0">
              <a:spcBef>
                <a:spcPts val="0"/>
              </a:spcBef>
              <a:spcAft>
                <a:spcPts val="0"/>
              </a:spcAft>
              <a:buNone/>
            </a:pPr>
            <a:r>
              <a:rPr lang="en-US" sz="2500" b="1" i="0" dirty="0">
                <a:solidFill>
                  <a:schemeClr val="dk1"/>
                </a:solidFill>
                <a:latin typeface="Arial"/>
                <a:ea typeface="Arial"/>
                <a:cs typeface="Arial"/>
                <a:sym typeface="Arial"/>
              </a:rPr>
              <a:t>2. Market Dynamics:</a:t>
            </a:r>
            <a:r>
              <a:rPr lang="en-US" sz="2500" b="0" i="0" dirty="0">
                <a:solidFill>
                  <a:schemeClr val="dk1"/>
                </a:solidFill>
                <a:latin typeface="Arial"/>
                <a:ea typeface="Arial"/>
                <a:cs typeface="Arial"/>
                <a:sym typeface="Arial"/>
              </a:rPr>
              <a:t> Assumed that the market dynamics reflected in the dataset are still relevant, considering the dataset's last update in 2017. Market trends may have evolved since then.</a:t>
            </a:r>
            <a:endParaRPr lang="en-US" sz="2500" dirty="0"/>
          </a:p>
          <a:p>
            <a:pPr marL="0" marR="0" lvl="0" indent="0" algn="l" rtl="0">
              <a:spcBef>
                <a:spcPts val="0"/>
              </a:spcBef>
              <a:spcAft>
                <a:spcPts val="0"/>
              </a:spcAft>
              <a:buNone/>
            </a:pPr>
            <a:r>
              <a:rPr lang="en-US" sz="2500" b="1" i="0" dirty="0">
                <a:solidFill>
                  <a:schemeClr val="dk1"/>
                </a:solidFill>
                <a:latin typeface="Arial"/>
                <a:ea typeface="Arial"/>
                <a:cs typeface="Arial"/>
                <a:sym typeface="Arial"/>
              </a:rPr>
              <a:t>3. Consumer Preferences:</a:t>
            </a:r>
            <a:r>
              <a:rPr lang="en-US" sz="2500" b="0" i="0" dirty="0">
                <a:solidFill>
                  <a:schemeClr val="dk1"/>
                </a:solidFill>
                <a:latin typeface="Arial"/>
                <a:ea typeface="Arial"/>
                <a:cs typeface="Arial"/>
                <a:sym typeface="Arial"/>
              </a:rPr>
              <a:t> Assumed that consumer preferences, as indicated by features like popularity, remain consistent over time.</a:t>
            </a:r>
            <a:endParaRPr lang="en-US" sz="2500" dirty="0"/>
          </a:p>
          <a:p>
            <a:endParaRPr lang="en-IN" dirty="0"/>
          </a:p>
        </p:txBody>
      </p:sp>
      <p:sp>
        <p:nvSpPr>
          <p:cNvPr id="4" name="Slide Number Placeholder 3">
            <a:extLst>
              <a:ext uri="{FF2B5EF4-FFF2-40B4-BE49-F238E27FC236}">
                <a16:creationId xmlns:a16="http://schemas.microsoft.com/office/drawing/2014/main" id="{6C765A77-4C42-C5F0-02C5-9808CF6DFBDB}"/>
              </a:ext>
            </a:extLst>
          </p:cNvPr>
          <p:cNvSpPr>
            <a:spLocks noGrp="1"/>
          </p:cNvSpPr>
          <p:nvPr>
            <p:ph type="sldNum" sz="quarter" idx="12"/>
          </p:nvPr>
        </p:nvSpPr>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42571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482F1-0744-E5F7-A4E1-F6F56B556887}"/>
              </a:ext>
            </a:extLst>
          </p:cNvPr>
          <p:cNvSpPr>
            <a:spLocks noGrp="1"/>
          </p:cNvSpPr>
          <p:nvPr>
            <p:ph type="title"/>
          </p:nvPr>
        </p:nvSpPr>
        <p:spPr>
          <a:xfrm>
            <a:off x="401215" y="93306"/>
            <a:ext cx="9209315" cy="755780"/>
          </a:xfrm>
        </p:spPr>
        <p:txBody>
          <a:bodyPr>
            <a:normAutofit/>
          </a:bodyPr>
          <a:lstStyle/>
          <a:p>
            <a:r>
              <a:rPr lang="en-US" sz="2000" b="1" dirty="0">
                <a:solidFill>
                  <a:schemeClr val="dk1"/>
                </a:solidFill>
                <a:latin typeface="Calibri"/>
                <a:ea typeface="Calibri"/>
                <a:cs typeface="Calibri"/>
                <a:sym typeface="Calibri"/>
              </a:rPr>
              <a:t>2. Incorporating External Factors:</a:t>
            </a:r>
            <a:br>
              <a:rPr lang="en-US" sz="2000" dirty="0"/>
            </a:br>
            <a:endParaRPr lang="en-IN" sz="2000" dirty="0"/>
          </a:p>
        </p:txBody>
      </p:sp>
      <p:sp>
        <p:nvSpPr>
          <p:cNvPr id="3" name="Text Placeholder 2">
            <a:extLst>
              <a:ext uri="{FF2B5EF4-FFF2-40B4-BE49-F238E27FC236}">
                <a16:creationId xmlns:a16="http://schemas.microsoft.com/office/drawing/2014/main" id="{2F6BC1C0-7978-9D96-0782-03182AE414AF}"/>
              </a:ext>
            </a:extLst>
          </p:cNvPr>
          <p:cNvSpPr>
            <a:spLocks noGrp="1"/>
          </p:cNvSpPr>
          <p:nvPr>
            <p:ph type="body" sz="quarter" idx="13"/>
          </p:nvPr>
        </p:nvSpPr>
        <p:spPr>
          <a:xfrm>
            <a:off x="735003" y="849086"/>
            <a:ext cx="8324089" cy="3493008"/>
          </a:xfrm>
        </p:spPr>
        <p:txBody>
          <a:bodyPr/>
          <a:lstStyle/>
          <a:p>
            <a:pPr marL="285750" marR="0" lvl="0" indent="-285750" algn="l" rtl="0">
              <a:spcBef>
                <a:spcPts val="0"/>
              </a:spcBef>
              <a:spcAft>
                <a:spcPts val="0"/>
              </a:spcAft>
              <a:buClr>
                <a:schemeClr val="dk1"/>
              </a:buClr>
              <a:buSzPts val="1800"/>
              <a:buFont typeface="Arial"/>
              <a:buChar char="•"/>
            </a:pPr>
            <a:r>
              <a:rPr lang="en-US" sz="2000" dirty="0">
                <a:solidFill>
                  <a:schemeClr val="dk1"/>
                </a:solidFill>
                <a:latin typeface="Calibri"/>
                <a:ea typeface="Calibri"/>
                <a:cs typeface="Calibri"/>
                <a:sym typeface="Calibri"/>
              </a:rPr>
              <a:t>Future analyses should consider external factors influencing the automotive industry.</a:t>
            </a:r>
            <a:endParaRPr lang="en-US" dirty="0"/>
          </a:p>
          <a:p>
            <a:pPr marL="285750" marR="0" lvl="0" indent="-285750" algn="l" rtl="0">
              <a:spcBef>
                <a:spcPts val="0"/>
              </a:spcBef>
              <a:spcAft>
                <a:spcPts val="0"/>
              </a:spcAft>
              <a:buClr>
                <a:schemeClr val="dk1"/>
              </a:buClr>
              <a:buSzPts val="1800"/>
              <a:buFont typeface="Arial"/>
              <a:buChar char="•"/>
            </a:pPr>
            <a:r>
              <a:rPr lang="en-US" sz="2000" dirty="0">
                <a:solidFill>
                  <a:schemeClr val="dk1"/>
                </a:solidFill>
                <a:latin typeface="Calibri"/>
                <a:ea typeface="Calibri"/>
                <a:cs typeface="Calibri"/>
                <a:sym typeface="Calibri"/>
              </a:rPr>
              <a:t>Incorporating economic indicators and global events could provide a more comprehensive understanding of market dynamics.</a:t>
            </a:r>
            <a:endParaRPr lang="en-US" dirty="0"/>
          </a:p>
          <a:p>
            <a:pPr marL="0" marR="0" lvl="0" indent="0" algn="l" rtl="0">
              <a:spcBef>
                <a:spcPts val="0"/>
              </a:spcBef>
              <a:spcAft>
                <a:spcPts val="0"/>
              </a:spcAft>
              <a:buNone/>
            </a:pPr>
            <a:endParaRPr lang="en-US" sz="20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The interactive dashboard, coupled with a recognition of limitations and future considerations, positions this analysis as a valuable tool for strategic decision-making in the dynamic automotive landscape.</a:t>
            </a:r>
          </a:p>
          <a:p>
            <a:endParaRPr lang="en-IN" dirty="0"/>
          </a:p>
        </p:txBody>
      </p:sp>
      <p:sp>
        <p:nvSpPr>
          <p:cNvPr id="4" name="Slide Number Placeholder 3">
            <a:extLst>
              <a:ext uri="{FF2B5EF4-FFF2-40B4-BE49-F238E27FC236}">
                <a16:creationId xmlns:a16="http://schemas.microsoft.com/office/drawing/2014/main" id="{38847C1A-B0ED-D822-4A20-463A6E0F6364}"/>
              </a:ext>
            </a:extLst>
          </p:cNvPr>
          <p:cNvSpPr>
            <a:spLocks noGrp="1"/>
          </p:cNvSpPr>
          <p:nvPr>
            <p:ph type="sldNum" sz="quarter" idx="12"/>
          </p:nvPr>
        </p:nvSpPr>
        <p:spPr/>
        <p:txBody>
          <a:bodyPr/>
          <a:lstStyle/>
          <a:p>
            <a:fld id="{B5CEABB6-07DC-46E8-9B57-56EC44A396E5}" type="slidenum">
              <a:rPr lang="en-US" smtClean="0"/>
              <a:pPr/>
              <a:t>30</a:t>
            </a:fld>
            <a:endParaRPr lang="en-US" dirty="0"/>
          </a:p>
        </p:txBody>
      </p:sp>
    </p:spTree>
    <p:extLst>
      <p:ext uri="{BB962C8B-B14F-4D97-AF65-F5344CB8AC3E}">
        <p14:creationId xmlns:p14="http://schemas.microsoft.com/office/powerpoint/2010/main" val="13632889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8D25-D403-2E2B-50DA-B21A0500AB0E}"/>
              </a:ext>
            </a:extLst>
          </p:cNvPr>
          <p:cNvSpPr>
            <a:spLocks noGrp="1"/>
          </p:cNvSpPr>
          <p:nvPr>
            <p:ph type="title"/>
          </p:nvPr>
        </p:nvSpPr>
        <p:spPr>
          <a:xfrm>
            <a:off x="911352" y="505016"/>
            <a:ext cx="5775656" cy="3284932"/>
          </a:xfrm>
        </p:spPr>
        <p:txBody>
          <a:bodyPr/>
          <a:lstStyle/>
          <a:p>
            <a:r>
              <a:rPr lang="en-US" dirty="0"/>
              <a:t>Thank you </a:t>
            </a:r>
          </a:p>
        </p:txBody>
      </p:sp>
      <p:sp>
        <p:nvSpPr>
          <p:cNvPr id="3" name="Text Placeholder 2">
            <a:extLst>
              <a:ext uri="{FF2B5EF4-FFF2-40B4-BE49-F238E27FC236}">
                <a16:creationId xmlns:a16="http://schemas.microsoft.com/office/drawing/2014/main" id="{1EC6DB3D-3AE2-9478-3245-FE2F98B96EC7}"/>
              </a:ext>
            </a:extLst>
          </p:cNvPr>
          <p:cNvSpPr>
            <a:spLocks noGrp="1"/>
          </p:cNvSpPr>
          <p:nvPr>
            <p:ph type="body" sz="quarter" idx="13"/>
          </p:nvPr>
        </p:nvSpPr>
        <p:spPr>
          <a:xfrm>
            <a:off x="911353" y="4006024"/>
            <a:ext cx="5794248" cy="2346960"/>
          </a:xfrm>
        </p:spPr>
        <p:txBody>
          <a:bodyPr/>
          <a:lstStyle/>
          <a:p>
            <a:r>
              <a:rPr lang="en-US" dirty="0"/>
              <a:t>sakshirahiwal155@gmail.com</a:t>
            </a:r>
          </a:p>
        </p:txBody>
      </p:sp>
    </p:spTree>
    <p:extLst>
      <p:ext uri="{BB962C8B-B14F-4D97-AF65-F5344CB8AC3E}">
        <p14:creationId xmlns:p14="http://schemas.microsoft.com/office/powerpoint/2010/main" val="3493061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0C981-9866-0B27-3E0A-6E2A2D511987}"/>
              </a:ext>
            </a:extLst>
          </p:cNvPr>
          <p:cNvSpPr>
            <a:spLocks noGrp="1"/>
          </p:cNvSpPr>
          <p:nvPr>
            <p:ph type="title"/>
          </p:nvPr>
        </p:nvSpPr>
        <p:spPr/>
        <p:txBody>
          <a:bodyPr>
            <a:normAutofit/>
          </a:bodyPr>
          <a:lstStyle/>
          <a:p>
            <a:r>
              <a:rPr lang="en-US" sz="3200" b="1" u="sng" dirty="0">
                <a:solidFill>
                  <a:schemeClr val="tx2">
                    <a:lumMod val="75000"/>
                    <a:lumOff val="25000"/>
                  </a:schemeClr>
                </a:solidFill>
                <a:latin typeface="Calibri"/>
                <a:ea typeface="Calibri"/>
                <a:cs typeface="Calibri"/>
                <a:sym typeface="Calibri"/>
              </a:rPr>
              <a:t>Approach</a:t>
            </a:r>
            <a:br>
              <a:rPr lang="en-US" sz="3200" dirty="0">
                <a:solidFill>
                  <a:schemeClr val="tx2">
                    <a:lumMod val="75000"/>
                    <a:lumOff val="25000"/>
                  </a:schemeClr>
                </a:solidFill>
              </a:rPr>
            </a:br>
            <a:endParaRPr lang="en-IN" sz="3200" dirty="0">
              <a:solidFill>
                <a:schemeClr val="tx2">
                  <a:lumMod val="75000"/>
                  <a:lumOff val="25000"/>
                </a:schemeClr>
              </a:solidFill>
            </a:endParaRPr>
          </a:p>
        </p:txBody>
      </p:sp>
      <p:sp>
        <p:nvSpPr>
          <p:cNvPr id="3" name="Text Placeholder 2">
            <a:extLst>
              <a:ext uri="{FF2B5EF4-FFF2-40B4-BE49-F238E27FC236}">
                <a16:creationId xmlns:a16="http://schemas.microsoft.com/office/drawing/2014/main" id="{A5431DAA-64F1-1D45-BBBB-8BFA47B8082C}"/>
              </a:ext>
            </a:extLst>
          </p:cNvPr>
          <p:cNvSpPr>
            <a:spLocks noGrp="1"/>
          </p:cNvSpPr>
          <p:nvPr>
            <p:ph type="body" sz="quarter" idx="13"/>
          </p:nvPr>
        </p:nvSpPr>
        <p:spPr>
          <a:xfrm>
            <a:off x="1361489" y="1250708"/>
            <a:ext cx="8324089" cy="5144238"/>
          </a:xfrm>
        </p:spPr>
        <p:txBody>
          <a:bodyPr>
            <a:normAutofit fontScale="32500" lnSpcReduction="20000"/>
          </a:bodyPr>
          <a:lstStyle/>
          <a:p>
            <a:pPr marL="0" marR="0" lvl="0" indent="0" algn="l" rtl="0">
              <a:spcBef>
                <a:spcPts val="0"/>
              </a:spcBef>
              <a:spcAft>
                <a:spcPts val="0"/>
              </a:spcAft>
              <a:buNone/>
            </a:pPr>
            <a:r>
              <a:rPr lang="en-US" sz="5600" b="1" dirty="0">
                <a:solidFill>
                  <a:schemeClr val="dk1"/>
                </a:solidFill>
                <a:latin typeface="Calibri"/>
                <a:ea typeface="Calibri"/>
                <a:cs typeface="Calibri"/>
                <a:sym typeface="Calibri"/>
              </a:rPr>
              <a:t>Analytical Methods Used:</a:t>
            </a:r>
          </a:p>
          <a:p>
            <a:pPr marL="342900" marR="0" lvl="0" indent="-342900" algn="l" rtl="0">
              <a:spcBef>
                <a:spcPts val="0"/>
              </a:spcBef>
              <a:spcAft>
                <a:spcPts val="0"/>
              </a:spcAft>
              <a:buClr>
                <a:schemeClr val="dk1"/>
              </a:buClr>
              <a:buSzPts val="1800"/>
              <a:buFont typeface="Calibri"/>
              <a:buAutoNum type="arabicPeriod"/>
            </a:pPr>
            <a:r>
              <a:rPr lang="en-US" sz="5600" dirty="0">
                <a:solidFill>
                  <a:schemeClr val="dk1"/>
                </a:solidFill>
                <a:latin typeface="Calibri"/>
                <a:ea typeface="Calibri"/>
                <a:cs typeface="Calibri"/>
                <a:sym typeface="Calibri"/>
              </a:rPr>
              <a:t>Descriptive statistics for summarizing key features.</a:t>
            </a:r>
            <a:endParaRPr lang="en-US" sz="5600" dirty="0"/>
          </a:p>
          <a:p>
            <a:pPr marL="342900" marR="0" lvl="0" indent="-342900" algn="l" rtl="0">
              <a:spcBef>
                <a:spcPts val="0"/>
              </a:spcBef>
              <a:spcAft>
                <a:spcPts val="0"/>
              </a:spcAft>
              <a:buClr>
                <a:schemeClr val="dk1"/>
              </a:buClr>
              <a:buSzPts val="1800"/>
              <a:buFont typeface="Calibri"/>
              <a:buAutoNum type="arabicPeriod"/>
            </a:pPr>
            <a:r>
              <a:rPr lang="en-US" sz="5600" dirty="0">
                <a:solidFill>
                  <a:schemeClr val="dk1"/>
                </a:solidFill>
                <a:latin typeface="Calibri"/>
                <a:ea typeface="Calibri"/>
                <a:cs typeface="Calibri"/>
                <a:sym typeface="Calibri"/>
              </a:rPr>
              <a:t>Visualization techniques, including pivot tables, combo charts, scatter plots, and regression analysis.</a:t>
            </a:r>
            <a:endParaRPr lang="en-US" sz="5600" dirty="0"/>
          </a:p>
          <a:p>
            <a:pPr marL="342900" marR="0" lvl="0" indent="-342900" algn="l" rtl="0">
              <a:spcBef>
                <a:spcPts val="0"/>
              </a:spcBef>
              <a:spcAft>
                <a:spcPts val="0"/>
              </a:spcAft>
              <a:buClr>
                <a:schemeClr val="dk1"/>
              </a:buClr>
              <a:buSzPts val="1800"/>
              <a:buFont typeface="Calibri"/>
              <a:buAutoNum type="arabicPeriod"/>
            </a:pPr>
            <a:r>
              <a:rPr lang="en-US" sz="5600" dirty="0">
                <a:solidFill>
                  <a:schemeClr val="dk1"/>
                </a:solidFill>
                <a:latin typeface="Calibri"/>
                <a:ea typeface="Calibri"/>
                <a:cs typeface="Calibri"/>
                <a:sym typeface="Calibri"/>
              </a:rPr>
              <a:t>Regression analysis to identify key variables affecting car prices.</a:t>
            </a:r>
          </a:p>
          <a:p>
            <a:pPr marL="0" marR="0" lvl="0" indent="0" algn="l" rtl="0">
              <a:spcBef>
                <a:spcPts val="0"/>
              </a:spcBef>
              <a:spcAft>
                <a:spcPts val="0"/>
              </a:spcAft>
              <a:buClr>
                <a:schemeClr val="dk1"/>
              </a:buClr>
              <a:buSzPts val="1800"/>
              <a:buNone/>
            </a:pPr>
            <a:endParaRPr lang="en-US" sz="5600" dirty="0"/>
          </a:p>
          <a:p>
            <a:pPr marL="0" marR="0" lvl="0" indent="0" algn="l" rtl="0">
              <a:spcBef>
                <a:spcPts val="0"/>
              </a:spcBef>
              <a:spcAft>
                <a:spcPts val="0"/>
              </a:spcAft>
              <a:buNone/>
            </a:pPr>
            <a:r>
              <a:rPr lang="en-US" sz="5600" b="1" dirty="0">
                <a:solidFill>
                  <a:schemeClr val="dk1"/>
                </a:solidFill>
                <a:latin typeface="Calibri"/>
                <a:ea typeface="Calibri"/>
                <a:cs typeface="Calibri"/>
                <a:sym typeface="Calibri"/>
              </a:rPr>
              <a:t>Reasoning Behind Analytical Methods:</a:t>
            </a:r>
            <a:endParaRPr lang="en-US" sz="5600" dirty="0"/>
          </a:p>
          <a:p>
            <a:pPr marL="0" marR="0" lvl="0" indent="0" algn="l" rtl="0">
              <a:spcBef>
                <a:spcPts val="0"/>
              </a:spcBef>
              <a:spcAft>
                <a:spcPts val="0"/>
              </a:spcAft>
              <a:buClr>
                <a:schemeClr val="dk1"/>
              </a:buClr>
              <a:buSzPts val="1800"/>
              <a:buNone/>
            </a:pPr>
            <a:endParaRPr lang="en-US" sz="560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None/>
            </a:pPr>
            <a:r>
              <a:rPr lang="en-US" sz="5600" dirty="0">
                <a:solidFill>
                  <a:schemeClr val="dk1"/>
                </a:solidFill>
                <a:latin typeface="Calibri"/>
                <a:ea typeface="Calibri"/>
                <a:cs typeface="Calibri"/>
                <a:sym typeface="Calibri"/>
              </a:rPr>
              <a:t>Descriptive statistics offer a quick overview of the dataset.</a:t>
            </a:r>
            <a:endParaRPr lang="en-US" sz="5600" dirty="0"/>
          </a:p>
          <a:p>
            <a:pPr marL="342900" marR="0" lvl="0" indent="-342900" algn="l" rtl="0">
              <a:spcBef>
                <a:spcPts val="0"/>
              </a:spcBef>
              <a:spcAft>
                <a:spcPts val="0"/>
              </a:spcAft>
              <a:buClr>
                <a:schemeClr val="dk1"/>
              </a:buClr>
              <a:buSzPts val="1800"/>
              <a:buFont typeface="Calibri"/>
              <a:buAutoNum type="arabicPeriod"/>
            </a:pPr>
            <a:r>
              <a:rPr lang="en-US" sz="5600" dirty="0">
                <a:solidFill>
                  <a:schemeClr val="dk1"/>
                </a:solidFill>
                <a:latin typeface="Calibri"/>
                <a:ea typeface="Calibri"/>
                <a:cs typeface="Calibri"/>
                <a:sym typeface="Calibri"/>
              </a:rPr>
              <a:t>Visualization aids in understanding relationships and patterns.</a:t>
            </a:r>
            <a:endParaRPr lang="en-US" sz="5600" dirty="0"/>
          </a:p>
          <a:p>
            <a:pPr marL="342900" marR="0" lvl="0" indent="-342900" algn="l" rtl="0">
              <a:spcBef>
                <a:spcPts val="0"/>
              </a:spcBef>
              <a:spcAft>
                <a:spcPts val="0"/>
              </a:spcAft>
              <a:buClr>
                <a:schemeClr val="dk1"/>
              </a:buClr>
              <a:buSzPts val="1800"/>
              <a:buFont typeface="Calibri"/>
              <a:buAutoNum type="arabicPeriod"/>
            </a:pPr>
            <a:r>
              <a:rPr lang="en-US" sz="5600" dirty="0">
                <a:solidFill>
                  <a:schemeClr val="dk1"/>
                </a:solidFill>
                <a:latin typeface="Calibri"/>
                <a:ea typeface="Calibri"/>
                <a:cs typeface="Calibri"/>
                <a:sym typeface="Calibri"/>
              </a:rPr>
              <a:t>Regression analysis provides a quantitative understanding of the impact of variables on car prices.</a:t>
            </a:r>
          </a:p>
          <a:p>
            <a:pPr marL="0" indent="0">
              <a:spcAft>
                <a:spcPts val="0"/>
              </a:spcAft>
              <a:buClr>
                <a:schemeClr val="dk1"/>
              </a:buClr>
              <a:buSzPts val="1800"/>
              <a:buNone/>
            </a:pPr>
            <a:r>
              <a:rPr lang="en-US" sz="5600" b="1" dirty="0">
                <a:solidFill>
                  <a:schemeClr val="dk1"/>
                </a:solidFill>
                <a:latin typeface="Calibri"/>
                <a:ea typeface="Calibri"/>
                <a:cs typeface="Calibri"/>
                <a:sym typeface="Calibri"/>
              </a:rPr>
              <a:t>Challenges or Limitations:</a:t>
            </a:r>
          </a:p>
          <a:p>
            <a:pPr marL="342900" marR="0" lvl="0" indent="-342900" algn="l" rtl="0">
              <a:spcBef>
                <a:spcPts val="0"/>
              </a:spcBef>
              <a:spcAft>
                <a:spcPts val="0"/>
              </a:spcAft>
              <a:buClr>
                <a:schemeClr val="dk1"/>
              </a:buClr>
              <a:buSzPts val="1800"/>
              <a:buFont typeface="Calibri"/>
              <a:buAutoNum type="arabicPeriod"/>
            </a:pPr>
            <a:r>
              <a:rPr lang="en-US" sz="5600" dirty="0">
                <a:solidFill>
                  <a:schemeClr val="dk1"/>
                </a:solidFill>
                <a:latin typeface="Calibri"/>
                <a:ea typeface="Calibri"/>
                <a:cs typeface="Calibri"/>
                <a:sym typeface="Calibri"/>
              </a:rPr>
              <a:t>Limited to historical data up to 2017.</a:t>
            </a:r>
            <a:endParaRPr lang="en-US" sz="5600" dirty="0"/>
          </a:p>
          <a:p>
            <a:pPr marL="342900" marR="0" lvl="0" indent="-342900" algn="l" rtl="0">
              <a:spcBef>
                <a:spcPts val="0"/>
              </a:spcBef>
              <a:spcAft>
                <a:spcPts val="0"/>
              </a:spcAft>
              <a:buClr>
                <a:schemeClr val="dk1"/>
              </a:buClr>
              <a:buSzPts val="1800"/>
              <a:buFont typeface="Calibri"/>
              <a:buAutoNum type="arabicPeriod"/>
            </a:pPr>
            <a:r>
              <a:rPr lang="en-US" sz="5600" dirty="0">
                <a:solidFill>
                  <a:schemeClr val="dk1"/>
                </a:solidFill>
                <a:latin typeface="Calibri"/>
                <a:ea typeface="Calibri"/>
                <a:cs typeface="Calibri"/>
                <a:sym typeface="Calibri"/>
              </a:rPr>
              <a:t>External factors influencing the automotive industry are not considered.</a:t>
            </a:r>
            <a:endParaRPr lang="en-US" sz="5600" dirty="0"/>
          </a:p>
          <a:p>
            <a:pPr marL="342900" marR="0" lvl="0" indent="-342900" algn="l" rtl="0">
              <a:spcBef>
                <a:spcPts val="0"/>
              </a:spcBef>
              <a:spcAft>
                <a:spcPts val="0"/>
              </a:spcAft>
              <a:buClr>
                <a:schemeClr val="dk1"/>
              </a:buClr>
              <a:buSzPts val="1800"/>
              <a:buFont typeface="Calibri"/>
              <a:buAutoNum type="arabicPeriod"/>
            </a:pPr>
            <a:r>
              <a:rPr lang="en-US" sz="5600" dirty="0">
                <a:solidFill>
                  <a:schemeClr val="dk1"/>
                </a:solidFill>
                <a:latin typeface="Calibri"/>
                <a:ea typeface="Calibri"/>
                <a:cs typeface="Calibri"/>
                <a:sym typeface="Calibri"/>
              </a:rPr>
              <a:t>The dataset might not capture the latest market trends.</a:t>
            </a:r>
          </a:p>
          <a:p>
            <a:pPr marL="0" indent="0">
              <a:spcAft>
                <a:spcPts val="0"/>
              </a:spcAft>
              <a:buClr>
                <a:schemeClr val="dk1"/>
              </a:buClr>
              <a:buSzPts val="1800"/>
              <a:buNone/>
            </a:pPr>
            <a:endParaRPr lang="en-US" sz="5600" dirty="0"/>
          </a:p>
          <a:p>
            <a:pPr marL="0" marR="0" lvl="0" indent="0" algn="l" rtl="0">
              <a:spcBef>
                <a:spcPts val="0"/>
              </a:spcBef>
              <a:spcAft>
                <a:spcPts val="0"/>
              </a:spcAft>
              <a:buClr>
                <a:schemeClr val="dk1"/>
              </a:buClr>
              <a:buSzPts val="1800"/>
              <a:buNone/>
            </a:pPr>
            <a:endParaRPr lang="en-US" sz="5600" dirty="0"/>
          </a:p>
          <a:p>
            <a:pPr marL="342900" marR="0" lvl="0" indent="-228600" algn="l" rtl="0">
              <a:spcBef>
                <a:spcPts val="0"/>
              </a:spcBef>
              <a:spcAft>
                <a:spcPts val="0"/>
              </a:spcAft>
              <a:buClr>
                <a:schemeClr val="dk1"/>
              </a:buClr>
              <a:buSzPts val="1800"/>
              <a:buFont typeface="Calibri"/>
              <a:buNone/>
            </a:pPr>
            <a:endParaRPr lang="en-US" sz="5600"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5600" dirty="0">
              <a:solidFill>
                <a:schemeClr val="dk1"/>
              </a:solidFill>
              <a:latin typeface="Calibri"/>
              <a:ea typeface="Calibri"/>
              <a:cs typeface="Calibri"/>
              <a:sym typeface="Calibri"/>
            </a:endParaRPr>
          </a:p>
          <a:p>
            <a:endParaRPr lang="en-IN" dirty="0"/>
          </a:p>
        </p:txBody>
      </p:sp>
      <p:sp>
        <p:nvSpPr>
          <p:cNvPr id="4" name="Slide Number Placeholder 3">
            <a:extLst>
              <a:ext uri="{FF2B5EF4-FFF2-40B4-BE49-F238E27FC236}">
                <a16:creationId xmlns:a16="http://schemas.microsoft.com/office/drawing/2014/main" id="{267A6E7C-2F12-B6A7-1A41-625371382BE2}"/>
              </a:ext>
            </a:extLst>
          </p:cNvPr>
          <p:cNvSpPr>
            <a:spLocks noGrp="1"/>
          </p:cNvSpPr>
          <p:nvPr>
            <p:ph type="sldNum" sz="quarter" idx="12"/>
          </p:nvPr>
        </p:nvSpPr>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2562458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DDD8-3394-6FB2-960C-451DEBD7F640}"/>
              </a:ext>
            </a:extLst>
          </p:cNvPr>
          <p:cNvSpPr>
            <a:spLocks noGrp="1"/>
          </p:cNvSpPr>
          <p:nvPr>
            <p:ph type="title"/>
          </p:nvPr>
        </p:nvSpPr>
        <p:spPr>
          <a:xfrm>
            <a:off x="5250426" y="644013"/>
            <a:ext cx="5864352" cy="1546221"/>
          </a:xfrm>
        </p:spPr>
        <p:txBody>
          <a:bodyPr>
            <a:normAutofit/>
          </a:bodyPr>
          <a:lstStyle/>
          <a:p>
            <a:r>
              <a:rPr lang="en-US" sz="3600" b="1" i="0" u="sng" dirty="0">
                <a:solidFill>
                  <a:schemeClr val="tx2">
                    <a:lumMod val="75000"/>
                    <a:lumOff val="25000"/>
                  </a:schemeClr>
                </a:solidFill>
                <a:latin typeface="Arial"/>
                <a:ea typeface="Arial"/>
                <a:cs typeface="Arial"/>
                <a:sym typeface="Arial"/>
              </a:rPr>
              <a:t>Tech-Stack Used</a:t>
            </a:r>
            <a:br>
              <a:rPr lang="en-US" sz="3600" dirty="0">
                <a:solidFill>
                  <a:schemeClr val="tx2">
                    <a:lumMod val="75000"/>
                    <a:lumOff val="25000"/>
                  </a:schemeClr>
                </a:solidFill>
              </a:rPr>
            </a:br>
            <a:endParaRPr lang="en-ZA" sz="3600" dirty="0">
              <a:solidFill>
                <a:schemeClr val="tx2">
                  <a:lumMod val="75000"/>
                  <a:lumOff val="25000"/>
                </a:schemeClr>
              </a:solidFill>
            </a:endParaRPr>
          </a:p>
        </p:txBody>
      </p:sp>
      <p:pic>
        <p:nvPicPr>
          <p:cNvPr id="12" name="Picture Placeholder 11" descr="A person in a yellow shirt">
            <a:extLst>
              <a:ext uri="{FF2B5EF4-FFF2-40B4-BE49-F238E27FC236}">
                <a16:creationId xmlns:a16="http://schemas.microsoft.com/office/drawing/2014/main" id="{BC85F8C0-B84C-01D2-4208-5596D725B2B0}"/>
              </a:ext>
            </a:extLst>
          </p:cNvPr>
          <p:cNvPicPr>
            <a:picLocks noGrp="1" noChangeAspect="1"/>
          </p:cNvPicPr>
          <p:nvPr>
            <p:ph type="pic" sz="quarter" idx="10"/>
          </p:nvPr>
        </p:nvPicPr>
        <p:blipFill>
          <a:blip r:embed="rId2"/>
          <a:srcRect l="33" r="33"/>
          <a:stretch/>
        </p:blipFill>
        <p:spPr>
          <a:xfrm>
            <a:off x="-15240" y="-15240"/>
            <a:ext cx="4581525" cy="6602413"/>
          </a:xfrm>
        </p:spPr>
      </p:pic>
      <p:sp>
        <p:nvSpPr>
          <p:cNvPr id="4" name="Text Placeholder 3">
            <a:extLst>
              <a:ext uri="{FF2B5EF4-FFF2-40B4-BE49-F238E27FC236}">
                <a16:creationId xmlns:a16="http://schemas.microsoft.com/office/drawing/2014/main" id="{51D6AA66-EC20-FCAE-04B0-6BEB18463C2D}"/>
              </a:ext>
            </a:extLst>
          </p:cNvPr>
          <p:cNvSpPr>
            <a:spLocks noGrp="1"/>
          </p:cNvSpPr>
          <p:nvPr>
            <p:ph type="body" sz="quarter" idx="11"/>
          </p:nvPr>
        </p:nvSpPr>
        <p:spPr>
          <a:xfrm>
            <a:off x="5112774" y="2118360"/>
            <a:ext cx="6857283" cy="2621280"/>
          </a:xfrm>
        </p:spPr>
        <p:txBody>
          <a:bodyPr>
            <a:normAutofit/>
          </a:bodyPr>
          <a:lstStyle/>
          <a:p>
            <a:pPr marL="0" marR="0" lvl="0" indent="0" algn="l" rtl="0">
              <a:spcBef>
                <a:spcPts val="0"/>
              </a:spcBef>
              <a:spcAft>
                <a:spcPts val="0"/>
              </a:spcAft>
              <a:buNone/>
            </a:pPr>
            <a:r>
              <a:rPr lang="en-US" sz="2000" b="1" i="0" dirty="0">
                <a:solidFill>
                  <a:schemeClr val="dk1"/>
                </a:solidFill>
                <a:latin typeface="Arial"/>
                <a:ea typeface="Arial"/>
                <a:cs typeface="Arial"/>
                <a:sym typeface="Arial"/>
              </a:rPr>
              <a:t>Microsoft Excel: 2021</a:t>
            </a:r>
            <a:endParaRPr lang="en-US" sz="1100" dirty="0"/>
          </a:p>
          <a:p>
            <a:pPr marL="0" marR="0" lvl="0" indent="0" algn="l" rtl="0">
              <a:spcBef>
                <a:spcPts val="0"/>
              </a:spcBef>
              <a:spcAft>
                <a:spcPts val="0"/>
              </a:spcAft>
              <a:buNone/>
            </a:pPr>
            <a:endParaRPr lang="en-US" sz="2000" b="0" i="0" dirty="0">
              <a:solidFill>
                <a:srgbClr val="374151"/>
              </a:solidFill>
              <a:latin typeface="Arial"/>
              <a:ea typeface="Arial"/>
              <a:cs typeface="Arial"/>
              <a:sym typeface="Arial"/>
            </a:endParaRPr>
          </a:p>
          <a:p>
            <a:pPr marL="0" marR="0" lvl="0" indent="0" algn="l" rtl="0">
              <a:spcBef>
                <a:spcPts val="0"/>
              </a:spcBef>
              <a:spcAft>
                <a:spcPts val="0"/>
              </a:spcAft>
              <a:buNone/>
            </a:pPr>
            <a:r>
              <a:rPr lang="en-US" sz="2000" b="0" i="0" dirty="0">
                <a:latin typeface="Arial"/>
                <a:ea typeface="Arial"/>
                <a:cs typeface="Arial"/>
                <a:sym typeface="Arial"/>
              </a:rPr>
              <a:t>Excel was the primary tool for data analysis in this project.</a:t>
            </a:r>
            <a:endParaRPr lang="en-US" sz="1100" dirty="0"/>
          </a:p>
          <a:p>
            <a:pPr marL="0" marR="0" lvl="0" indent="0" algn="l" rtl="0">
              <a:spcBef>
                <a:spcPts val="0"/>
              </a:spcBef>
              <a:spcAft>
                <a:spcPts val="0"/>
              </a:spcAft>
              <a:buNone/>
            </a:pPr>
            <a:endParaRPr lang="en-US" sz="2000" b="0" i="0" dirty="0">
              <a:latin typeface="Arial"/>
              <a:ea typeface="Arial"/>
              <a:cs typeface="Arial"/>
              <a:sym typeface="Arial"/>
            </a:endParaRPr>
          </a:p>
          <a:p>
            <a:pPr marL="0" marR="0" lvl="0" indent="-114300" algn="l" rtl="0">
              <a:spcBef>
                <a:spcPts val="0"/>
              </a:spcBef>
              <a:spcAft>
                <a:spcPts val="0"/>
              </a:spcAft>
              <a:buClr>
                <a:srgbClr val="374151"/>
              </a:buClr>
              <a:buSzPts val="1800"/>
              <a:buFont typeface="Arial"/>
              <a:buChar char="•"/>
            </a:pPr>
            <a:r>
              <a:rPr lang="en-US" sz="2000" b="0" i="0" dirty="0">
                <a:latin typeface="Arial"/>
                <a:ea typeface="Arial"/>
                <a:cs typeface="Arial"/>
                <a:sym typeface="Arial"/>
              </a:rPr>
              <a:t>Excel's functionalities, including pivot tables, charts, regression analysis, and data manipulation, were leveraged.</a:t>
            </a:r>
            <a:endParaRPr lang="en-US" sz="1100" dirty="0"/>
          </a:p>
          <a:p>
            <a:pPr marL="0" marR="0" lvl="0" indent="-114300" algn="l" rtl="0">
              <a:spcBef>
                <a:spcPts val="0"/>
              </a:spcBef>
              <a:spcAft>
                <a:spcPts val="0"/>
              </a:spcAft>
              <a:buClr>
                <a:srgbClr val="374151"/>
              </a:buClr>
              <a:buSzPts val="1800"/>
              <a:buFont typeface="Arial"/>
              <a:buChar char="•"/>
            </a:pPr>
            <a:r>
              <a:rPr lang="en-US" sz="2000" b="0" i="0" dirty="0">
                <a:latin typeface="Arial"/>
                <a:ea typeface="Arial"/>
                <a:cs typeface="Arial"/>
                <a:sym typeface="Arial"/>
              </a:rPr>
              <a:t>Excel offers a user-friendly interface, making it accessible to a wide range of users.</a:t>
            </a:r>
            <a:endParaRPr lang="en-US" sz="1100" dirty="0"/>
          </a:p>
          <a:p>
            <a:endParaRPr lang="en-US" sz="2000" dirty="0"/>
          </a:p>
        </p:txBody>
      </p:sp>
    </p:spTree>
    <p:extLst>
      <p:ext uri="{BB962C8B-B14F-4D97-AF65-F5344CB8AC3E}">
        <p14:creationId xmlns:p14="http://schemas.microsoft.com/office/powerpoint/2010/main" val="3590816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93064" y="72518"/>
            <a:ext cx="8297380" cy="1326514"/>
          </a:xfrm>
        </p:spPr>
        <p:txBody>
          <a:bodyPr>
            <a:normAutofit/>
          </a:bodyPr>
          <a:lstStyle/>
          <a:p>
            <a:r>
              <a:rPr lang="en-US" sz="3600" b="1" u="sng" dirty="0">
                <a:solidFill>
                  <a:schemeClr val="tx2">
                    <a:lumMod val="75000"/>
                    <a:lumOff val="25000"/>
                  </a:schemeClr>
                </a:solidFill>
                <a:latin typeface="Calibri"/>
                <a:ea typeface="Calibri"/>
                <a:cs typeface="Calibri"/>
                <a:sym typeface="Calibri"/>
              </a:rPr>
              <a:t>Insight</a:t>
            </a:r>
            <a:br>
              <a:rPr lang="en-US" sz="3600" dirty="0">
                <a:solidFill>
                  <a:schemeClr val="tx2">
                    <a:lumMod val="75000"/>
                    <a:lumOff val="25000"/>
                  </a:schemeClr>
                </a:solidFill>
              </a:rPr>
            </a:br>
            <a:endParaRPr lang="en-ZA" sz="3600" dirty="0">
              <a:solidFill>
                <a:schemeClr val="tx2">
                  <a:lumMod val="75000"/>
                  <a:lumOff val="25000"/>
                </a:schemeClr>
              </a:solidFill>
            </a:endParaRPr>
          </a:p>
        </p:txBody>
      </p:sp>
      <p:sp>
        <p:nvSpPr>
          <p:cNvPr id="4" name="Text Placeholder 3">
            <a:extLst>
              <a:ext uri="{FF2B5EF4-FFF2-40B4-BE49-F238E27FC236}">
                <a16:creationId xmlns:a16="http://schemas.microsoft.com/office/drawing/2014/main" id="{B931AA74-1B85-8980-9816-4DAB721C1BE4}"/>
              </a:ext>
            </a:extLst>
          </p:cNvPr>
          <p:cNvSpPr>
            <a:spLocks noGrp="1"/>
          </p:cNvSpPr>
          <p:nvPr>
            <p:ph type="body" sz="quarter" idx="13"/>
          </p:nvPr>
        </p:nvSpPr>
        <p:spPr>
          <a:xfrm>
            <a:off x="558244" y="1099246"/>
            <a:ext cx="8967020" cy="5147376"/>
          </a:xfrm>
        </p:spPr>
        <p:txBody>
          <a:bodyPr>
            <a:normAutofit fontScale="25000" lnSpcReduction="20000"/>
          </a:bodyPr>
          <a:lstStyle/>
          <a:p>
            <a:pPr marL="342900" marR="0" lvl="0" indent="-342900" algn="l" rtl="0">
              <a:spcBef>
                <a:spcPts val="0"/>
              </a:spcBef>
              <a:spcAft>
                <a:spcPts val="0"/>
              </a:spcAft>
              <a:buClr>
                <a:schemeClr val="dk1"/>
              </a:buClr>
              <a:buSzPts val="1800"/>
              <a:buFont typeface="Arial"/>
              <a:buAutoNum type="arabicPeriod"/>
            </a:pPr>
            <a:r>
              <a:rPr lang="en-US" sz="5600" b="1" i="0" dirty="0">
                <a:solidFill>
                  <a:schemeClr val="dk1"/>
                </a:solidFill>
                <a:latin typeface="Arial"/>
                <a:ea typeface="Arial"/>
                <a:cs typeface="Arial"/>
                <a:sym typeface="Arial"/>
              </a:rPr>
              <a:t>How does the popularity of a car model vary across different market categories?</a:t>
            </a:r>
            <a:endParaRPr lang="en-US" sz="5600" dirty="0"/>
          </a:p>
          <a:p>
            <a:pPr marL="0" marR="0" lvl="0" indent="0" algn="l" rtl="0">
              <a:spcBef>
                <a:spcPts val="0"/>
              </a:spcBef>
              <a:spcAft>
                <a:spcPts val="0"/>
              </a:spcAft>
              <a:buNone/>
            </a:pPr>
            <a:endParaRPr lang="en-US" sz="5600" b="1" dirty="0">
              <a:solidFill>
                <a:schemeClr val="dk1"/>
              </a:solidFill>
              <a:latin typeface="Arial"/>
              <a:ea typeface="Arial"/>
              <a:cs typeface="Arial"/>
              <a:sym typeface="Arial"/>
            </a:endParaRPr>
          </a:p>
          <a:p>
            <a:pPr marL="0" marR="0" lvl="0" indent="0" algn="l" rtl="0">
              <a:spcBef>
                <a:spcPts val="0"/>
              </a:spcBef>
              <a:spcAft>
                <a:spcPts val="0"/>
              </a:spcAft>
              <a:buNone/>
            </a:pPr>
            <a:r>
              <a:rPr lang="en-US" sz="5600" b="1" i="0" dirty="0">
                <a:solidFill>
                  <a:schemeClr val="dk1"/>
                </a:solidFill>
                <a:latin typeface="Arial"/>
                <a:ea typeface="Arial"/>
                <a:cs typeface="Arial"/>
                <a:sym typeface="Arial"/>
              </a:rPr>
              <a:t>Task 1.A: Create a Pivot Table</a:t>
            </a:r>
            <a:endParaRPr lang="en-US" sz="5600" dirty="0"/>
          </a:p>
          <a:p>
            <a:pPr marL="0" marR="0" lvl="0" indent="0" algn="l" rtl="0">
              <a:spcBef>
                <a:spcPts val="0"/>
              </a:spcBef>
              <a:spcAft>
                <a:spcPts val="0"/>
              </a:spcAft>
              <a:buNone/>
            </a:pPr>
            <a:endParaRPr lang="en-US" sz="5600" b="1" dirty="0">
              <a:solidFill>
                <a:schemeClr val="dk1"/>
              </a:solidFill>
              <a:latin typeface="Arial"/>
              <a:ea typeface="Arial"/>
              <a:cs typeface="Arial"/>
              <a:sym typeface="Arial"/>
            </a:endParaRPr>
          </a:p>
          <a:p>
            <a:pPr marL="0" marR="0" lvl="0" indent="0" algn="l" rtl="0">
              <a:spcBef>
                <a:spcPts val="0"/>
              </a:spcBef>
              <a:spcAft>
                <a:spcPts val="0"/>
              </a:spcAft>
              <a:buNone/>
            </a:pPr>
            <a:r>
              <a:rPr lang="en-US" sz="6400" dirty="0">
                <a:solidFill>
                  <a:schemeClr val="dk1"/>
                </a:solidFill>
                <a:latin typeface="Calibri"/>
                <a:ea typeface="Calibri"/>
                <a:cs typeface="Calibri"/>
                <a:sym typeface="Calibri"/>
              </a:rPr>
              <a:t>The relationship between market categories and popularity, a pivot table can be created. Steps are –</a:t>
            </a:r>
            <a:endParaRPr lang="en-US" sz="6400" dirty="0"/>
          </a:p>
          <a:p>
            <a:pPr marL="0" marR="0" lvl="0" indent="0" algn="l" rtl="0">
              <a:spcBef>
                <a:spcPts val="0"/>
              </a:spcBef>
              <a:spcAft>
                <a:spcPts val="0"/>
              </a:spcAft>
              <a:buNone/>
            </a:pPr>
            <a:endParaRPr lang="en-US" sz="6400" dirty="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800"/>
              <a:buFont typeface="Calibri"/>
              <a:buAutoNum type="arabicPeriod"/>
            </a:pPr>
            <a:r>
              <a:rPr lang="en-US" sz="6400" dirty="0">
                <a:solidFill>
                  <a:schemeClr val="dk1"/>
                </a:solidFill>
                <a:latin typeface="Calibri"/>
                <a:ea typeface="Calibri"/>
                <a:cs typeface="Calibri"/>
                <a:sym typeface="Calibri"/>
              </a:rPr>
              <a:t>Open the Excel file containing the dataset.</a:t>
            </a:r>
            <a:endParaRPr lang="en-US" sz="6400" dirty="0"/>
          </a:p>
          <a:p>
            <a:pPr marL="342900" marR="0" lvl="0" indent="-342900" algn="l" rtl="0">
              <a:spcBef>
                <a:spcPts val="0"/>
              </a:spcBef>
              <a:spcAft>
                <a:spcPts val="0"/>
              </a:spcAft>
              <a:buClr>
                <a:schemeClr val="dk1"/>
              </a:buClr>
              <a:buSzPts val="1800"/>
              <a:buFont typeface="Calibri"/>
              <a:buAutoNum type="arabicPeriod"/>
            </a:pPr>
            <a:r>
              <a:rPr lang="en-US" sz="6400" dirty="0">
                <a:solidFill>
                  <a:schemeClr val="dk1"/>
                </a:solidFill>
                <a:latin typeface="Calibri"/>
                <a:ea typeface="Calibri"/>
                <a:cs typeface="Calibri"/>
                <a:sym typeface="Calibri"/>
              </a:rPr>
              <a:t>Select the entire dataset, including headers.</a:t>
            </a:r>
            <a:endParaRPr lang="en-US" sz="6400" dirty="0"/>
          </a:p>
          <a:p>
            <a:pPr marL="342900" marR="0" lvl="0" indent="-342900" algn="l" rtl="0">
              <a:spcBef>
                <a:spcPts val="0"/>
              </a:spcBef>
              <a:spcAft>
                <a:spcPts val="0"/>
              </a:spcAft>
              <a:buClr>
                <a:schemeClr val="dk1"/>
              </a:buClr>
              <a:buSzPts val="1800"/>
              <a:buFont typeface="Calibri"/>
              <a:buAutoNum type="arabicPeriod"/>
            </a:pPr>
            <a:r>
              <a:rPr lang="en-US" sz="6400" dirty="0">
                <a:solidFill>
                  <a:schemeClr val="dk1"/>
                </a:solidFill>
                <a:latin typeface="Calibri"/>
                <a:ea typeface="Calibri"/>
                <a:cs typeface="Calibri"/>
                <a:sym typeface="Calibri"/>
              </a:rPr>
              <a:t>Go to the "Insert" tab and choose "PivotTable."</a:t>
            </a:r>
            <a:endParaRPr lang="en-US" sz="6400" dirty="0"/>
          </a:p>
          <a:p>
            <a:pPr marL="342900" marR="0" lvl="0" indent="-342900" algn="l" rtl="0">
              <a:spcBef>
                <a:spcPts val="0"/>
              </a:spcBef>
              <a:spcAft>
                <a:spcPts val="0"/>
              </a:spcAft>
              <a:buClr>
                <a:schemeClr val="dk1"/>
              </a:buClr>
              <a:buSzPts val="1800"/>
              <a:buFont typeface="Calibri"/>
              <a:buAutoNum type="arabicPeriod"/>
            </a:pPr>
            <a:r>
              <a:rPr lang="en-US" sz="6400" dirty="0">
                <a:solidFill>
                  <a:schemeClr val="dk1"/>
                </a:solidFill>
                <a:latin typeface="Calibri"/>
                <a:ea typeface="Calibri"/>
                <a:cs typeface="Calibri"/>
                <a:sym typeface="Calibri"/>
              </a:rPr>
              <a:t>In the PivotTable Field List:</a:t>
            </a:r>
            <a:endParaRPr lang="en-US" sz="6400" dirty="0"/>
          </a:p>
          <a:p>
            <a:pPr marL="285750" marR="0" lvl="0" indent="-285750" algn="l" rtl="0">
              <a:spcBef>
                <a:spcPts val="0"/>
              </a:spcBef>
              <a:spcAft>
                <a:spcPts val="0"/>
              </a:spcAft>
              <a:buClr>
                <a:schemeClr val="dk1"/>
              </a:buClr>
              <a:buSzPts val="1800"/>
              <a:buFont typeface="Arial"/>
              <a:buChar char="•"/>
            </a:pPr>
            <a:r>
              <a:rPr lang="en-US" sz="6400" dirty="0">
                <a:solidFill>
                  <a:schemeClr val="dk1"/>
                </a:solidFill>
                <a:latin typeface="Calibri"/>
                <a:ea typeface="Calibri"/>
                <a:cs typeface="Calibri"/>
                <a:sym typeface="Calibri"/>
              </a:rPr>
              <a:t>Drag the "Market Category" field to the Rows area.</a:t>
            </a:r>
            <a:endParaRPr lang="en-US" sz="6400" dirty="0"/>
          </a:p>
          <a:p>
            <a:pPr marL="285750" marR="0" lvl="0" indent="-285750" algn="l" rtl="0">
              <a:spcBef>
                <a:spcPts val="0"/>
              </a:spcBef>
              <a:spcAft>
                <a:spcPts val="0"/>
              </a:spcAft>
              <a:buClr>
                <a:schemeClr val="dk1"/>
              </a:buClr>
              <a:buSzPts val="1800"/>
              <a:buFont typeface="Arial"/>
              <a:buChar char="•"/>
            </a:pPr>
            <a:r>
              <a:rPr lang="en-US" sz="6400" dirty="0">
                <a:solidFill>
                  <a:schemeClr val="dk1"/>
                </a:solidFill>
                <a:latin typeface="Calibri"/>
                <a:ea typeface="Calibri"/>
                <a:cs typeface="Calibri"/>
                <a:sym typeface="Calibri"/>
              </a:rPr>
              <a:t>Drag the "Popularity" field to the Values area. Ensure it's set to display as "Count of Popularity" or "Sum of Popularity," depending on your preference.</a:t>
            </a:r>
            <a:endParaRPr lang="en-US" sz="6400" dirty="0"/>
          </a:p>
          <a:p>
            <a:pPr marL="0" marR="0" lvl="0" indent="0" algn="l" rtl="0">
              <a:spcBef>
                <a:spcPts val="0"/>
              </a:spcBef>
              <a:spcAft>
                <a:spcPts val="0"/>
              </a:spcAft>
              <a:buNone/>
            </a:pPr>
            <a:endParaRPr lang="en-US" sz="6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6400" dirty="0">
                <a:solidFill>
                  <a:schemeClr val="dk1"/>
                </a:solidFill>
                <a:latin typeface="Calibri"/>
                <a:ea typeface="Calibri"/>
                <a:cs typeface="Calibri"/>
                <a:sym typeface="Calibri"/>
              </a:rPr>
              <a:t>The resulting pivot table should show the count or sum of popularity for each market category.</a:t>
            </a:r>
          </a:p>
          <a:p>
            <a:endParaRPr lang="en-US" dirty="0"/>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2099008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BF9F0-B02C-F479-3755-F41439C1E147}"/>
              </a:ext>
            </a:extLst>
          </p:cNvPr>
          <p:cNvSpPr>
            <a:spLocks noGrp="1"/>
          </p:cNvSpPr>
          <p:nvPr>
            <p:ph type="title"/>
          </p:nvPr>
        </p:nvSpPr>
        <p:spPr>
          <a:xfrm>
            <a:off x="4119715" y="521110"/>
            <a:ext cx="5641897" cy="1310620"/>
          </a:xfrm>
        </p:spPr>
        <p:txBody>
          <a:bodyPr>
            <a:normAutofit/>
          </a:bodyPr>
          <a:lstStyle/>
          <a:p>
            <a:r>
              <a:rPr lang="en-US" sz="2400" b="1" i="0" dirty="0">
                <a:solidFill>
                  <a:schemeClr val="tx2">
                    <a:lumMod val="75000"/>
                    <a:lumOff val="25000"/>
                  </a:schemeClr>
                </a:solidFill>
                <a:latin typeface="Arial"/>
                <a:ea typeface="Arial"/>
                <a:cs typeface="Arial"/>
                <a:sym typeface="Arial"/>
              </a:rPr>
              <a:t>Task 1.B: Create a Combo Chart</a:t>
            </a:r>
            <a:br>
              <a:rPr lang="en-US" sz="1000" dirty="0">
                <a:solidFill>
                  <a:schemeClr val="tx2">
                    <a:lumMod val="75000"/>
                    <a:lumOff val="25000"/>
                  </a:schemeClr>
                </a:solidFill>
              </a:rPr>
            </a:br>
            <a:endParaRPr lang="en-ZA" sz="2400" dirty="0">
              <a:solidFill>
                <a:schemeClr val="tx2">
                  <a:lumMod val="75000"/>
                  <a:lumOff val="25000"/>
                </a:schemeClr>
              </a:solidFill>
            </a:endParaRPr>
          </a:p>
        </p:txBody>
      </p:sp>
      <p:sp>
        <p:nvSpPr>
          <p:cNvPr id="5" name="Text Placeholder 4">
            <a:extLst>
              <a:ext uri="{FF2B5EF4-FFF2-40B4-BE49-F238E27FC236}">
                <a16:creationId xmlns:a16="http://schemas.microsoft.com/office/drawing/2014/main" id="{CE3C8A46-D49C-FB70-9062-B672F2F7FB49}"/>
              </a:ext>
            </a:extLst>
          </p:cNvPr>
          <p:cNvSpPr>
            <a:spLocks noGrp="1"/>
          </p:cNvSpPr>
          <p:nvPr>
            <p:ph type="body" sz="quarter" idx="13"/>
          </p:nvPr>
        </p:nvSpPr>
        <p:spPr>
          <a:xfrm>
            <a:off x="4689987" y="1831729"/>
            <a:ext cx="7236542" cy="4505161"/>
          </a:xfrm>
        </p:spPr>
        <p:txBody>
          <a:bodyPr>
            <a:normAutofit fontScale="77500" lnSpcReduction="20000"/>
          </a:bodyPr>
          <a:lstStyle/>
          <a:p>
            <a:pPr marL="0" marR="0" lvl="0" indent="0" algn="l" rtl="0">
              <a:spcBef>
                <a:spcPts val="0"/>
              </a:spcBef>
              <a:spcAft>
                <a:spcPts val="0"/>
              </a:spcAft>
              <a:buNone/>
            </a:pPr>
            <a:r>
              <a:rPr lang="en-US" sz="2800" dirty="0">
                <a:solidFill>
                  <a:schemeClr val="dk1"/>
                </a:solidFill>
                <a:latin typeface="Calibri"/>
                <a:ea typeface="Calibri"/>
                <a:cs typeface="Calibri"/>
                <a:sym typeface="Calibri"/>
              </a:rPr>
              <a:t>To visualize the relationship between market category and popularity, a combo chart can be created. Follow these steps:</a:t>
            </a:r>
            <a:endParaRPr lang="en-US" dirty="0"/>
          </a:p>
          <a:p>
            <a:pPr marL="0" marR="0" lvl="0" indent="0" algn="l" rtl="0">
              <a:spcBef>
                <a:spcPts val="0"/>
              </a:spcBef>
              <a:spcAft>
                <a:spcPts val="0"/>
              </a:spcAft>
              <a:buNone/>
            </a:pPr>
            <a:endParaRPr lang="en-US" sz="2800" dirty="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800"/>
              <a:buFont typeface="Calibri"/>
              <a:buAutoNum type="arabicPeriod"/>
            </a:pPr>
            <a:r>
              <a:rPr lang="en-US" sz="2800" dirty="0">
                <a:solidFill>
                  <a:schemeClr val="dk1"/>
                </a:solidFill>
                <a:latin typeface="Calibri"/>
                <a:ea typeface="Calibri"/>
                <a:cs typeface="Calibri"/>
                <a:sym typeface="Calibri"/>
              </a:rPr>
              <a:t>In the same Excel file, go to the "Insert" tab and choose "Combo Chart."</a:t>
            </a:r>
            <a:endParaRPr lang="en-US" dirty="0"/>
          </a:p>
          <a:p>
            <a:pPr marL="342900" marR="0" lvl="0" indent="-342900" algn="l" rtl="0">
              <a:spcBef>
                <a:spcPts val="0"/>
              </a:spcBef>
              <a:spcAft>
                <a:spcPts val="0"/>
              </a:spcAft>
              <a:buClr>
                <a:schemeClr val="dk1"/>
              </a:buClr>
              <a:buSzPts val="1800"/>
              <a:buFont typeface="Calibri"/>
              <a:buAutoNum type="arabicPeriod"/>
            </a:pPr>
            <a:r>
              <a:rPr lang="en-US" sz="2800" dirty="0">
                <a:solidFill>
                  <a:schemeClr val="dk1"/>
                </a:solidFill>
                <a:latin typeface="Calibri"/>
                <a:ea typeface="Calibri"/>
                <a:cs typeface="Calibri"/>
                <a:sym typeface="Calibri"/>
              </a:rPr>
              <a:t>In the Chart Design menu, select the "Combo" chart type.</a:t>
            </a:r>
            <a:endParaRPr lang="en-US" dirty="0"/>
          </a:p>
          <a:p>
            <a:pPr marL="342900" marR="0" lvl="0" indent="-342900" algn="l" rtl="0">
              <a:spcBef>
                <a:spcPts val="0"/>
              </a:spcBef>
              <a:spcAft>
                <a:spcPts val="0"/>
              </a:spcAft>
              <a:buClr>
                <a:schemeClr val="dk1"/>
              </a:buClr>
              <a:buSzPts val="1800"/>
              <a:buFont typeface="Calibri"/>
              <a:buAutoNum type="arabicPeriod"/>
            </a:pPr>
            <a:r>
              <a:rPr lang="en-US" sz="2800" dirty="0">
                <a:solidFill>
                  <a:schemeClr val="dk1"/>
                </a:solidFill>
                <a:latin typeface="Calibri"/>
                <a:ea typeface="Calibri"/>
                <a:cs typeface="Calibri"/>
                <a:sym typeface="Calibri"/>
              </a:rPr>
              <a:t>Assign "Market Category" to the primary horizontal (category) axis.</a:t>
            </a:r>
            <a:endParaRPr lang="en-US" dirty="0"/>
          </a:p>
          <a:p>
            <a:pPr marL="342900" marR="0" lvl="0" indent="-342900" algn="l" rtl="0">
              <a:spcBef>
                <a:spcPts val="0"/>
              </a:spcBef>
              <a:spcAft>
                <a:spcPts val="0"/>
              </a:spcAft>
              <a:buClr>
                <a:schemeClr val="dk1"/>
              </a:buClr>
              <a:buSzPts val="1800"/>
              <a:buFont typeface="Calibri"/>
              <a:buAutoNum type="arabicPeriod"/>
            </a:pPr>
            <a:r>
              <a:rPr lang="en-US" sz="2800" dirty="0">
                <a:solidFill>
                  <a:schemeClr val="dk1"/>
                </a:solidFill>
                <a:latin typeface="Calibri"/>
                <a:ea typeface="Calibri"/>
                <a:cs typeface="Calibri"/>
                <a:sym typeface="Calibri"/>
              </a:rPr>
              <a:t>Assign "Count of Popularity" or "Sum of Popularity" to the primary vertical (value) axis.</a:t>
            </a:r>
            <a:endParaRPr lang="en-US" dirty="0"/>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5.   Column and line chart for the Popularity series.</a:t>
            </a:r>
            <a:endParaRPr lang="en-US" dirty="0"/>
          </a:p>
          <a:p>
            <a:pPr marL="0" marR="0" lvl="0" indent="0" algn="l" rtl="0">
              <a:spcBef>
                <a:spcPts val="0"/>
              </a:spcBef>
              <a:spcAft>
                <a:spcPts val="0"/>
              </a:spcAft>
              <a:buNone/>
            </a:pPr>
            <a:endParaRPr lang="en-US" sz="2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This combo chart will display the relationship between market categories and their corresponding popularity scores.</a:t>
            </a:r>
          </a:p>
          <a:p>
            <a:endParaRPr lang="en-US" dirty="0"/>
          </a:p>
        </p:txBody>
      </p:sp>
    </p:spTree>
    <p:extLst>
      <p:ext uri="{BB962C8B-B14F-4D97-AF65-F5344CB8AC3E}">
        <p14:creationId xmlns:p14="http://schemas.microsoft.com/office/powerpoint/2010/main" val="4043390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F4228-0DC4-4119-B9C7-6C936C41E980}"/>
              </a:ext>
            </a:extLst>
          </p:cNvPr>
          <p:cNvSpPr>
            <a:spLocks noGrp="1"/>
          </p:cNvSpPr>
          <p:nvPr>
            <p:ph type="title"/>
          </p:nvPr>
        </p:nvSpPr>
        <p:spPr>
          <a:xfrm>
            <a:off x="253968" y="-50141"/>
            <a:ext cx="10405174" cy="592787"/>
          </a:xfrm>
        </p:spPr>
        <p:txBody>
          <a:bodyPr>
            <a:normAutofit/>
          </a:bodyPr>
          <a:lstStyle/>
          <a:p>
            <a:r>
              <a:rPr lang="en-ZA" sz="1600" dirty="0"/>
              <a:t>Combo chart</a:t>
            </a:r>
          </a:p>
        </p:txBody>
      </p:sp>
      <p:pic>
        <p:nvPicPr>
          <p:cNvPr id="7" name="Content Placeholder 6">
            <a:extLst>
              <a:ext uri="{FF2B5EF4-FFF2-40B4-BE49-F238E27FC236}">
                <a16:creationId xmlns:a16="http://schemas.microsoft.com/office/drawing/2014/main" id="{8968875E-9D14-C98E-5A9A-31AD7E68EF38}"/>
              </a:ext>
            </a:extLst>
          </p:cNvPr>
          <p:cNvPicPr>
            <a:picLocks noGrp="1" noChangeAspect="1"/>
          </p:cNvPicPr>
          <p:nvPr>
            <p:ph sz="quarter" idx="13"/>
          </p:nvPr>
        </p:nvPicPr>
        <p:blipFill>
          <a:blip r:embed="rId3"/>
          <a:stretch>
            <a:fillRect/>
          </a:stretch>
        </p:blipFill>
        <p:spPr>
          <a:xfrm>
            <a:off x="136874" y="596804"/>
            <a:ext cx="5614987" cy="3611401"/>
          </a:xfrm>
        </p:spPr>
      </p:pic>
      <p:pic>
        <p:nvPicPr>
          <p:cNvPr id="9" name="Content Placeholder 8">
            <a:extLst>
              <a:ext uri="{FF2B5EF4-FFF2-40B4-BE49-F238E27FC236}">
                <a16:creationId xmlns:a16="http://schemas.microsoft.com/office/drawing/2014/main" id="{B3A3A745-DE5E-7BF8-8753-8F66F7C08B58}"/>
              </a:ext>
            </a:extLst>
          </p:cNvPr>
          <p:cNvPicPr>
            <a:picLocks noGrp="1" noChangeAspect="1"/>
          </p:cNvPicPr>
          <p:nvPr>
            <p:ph sz="quarter" idx="14"/>
          </p:nvPr>
        </p:nvPicPr>
        <p:blipFill>
          <a:blip r:embed="rId4"/>
          <a:stretch>
            <a:fillRect/>
          </a:stretch>
        </p:blipFill>
        <p:spPr>
          <a:xfrm>
            <a:off x="5948209" y="596804"/>
            <a:ext cx="5614988" cy="3481757"/>
          </a:xfrm>
        </p:spPr>
      </p:pic>
      <p:sp>
        <p:nvSpPr>
          <p:cNvPr id="3" name="Slide Number Placeholder 2">
            <a:extLst>
              <a:ext uri="{FF2B5EF4-FFF2-40B4-BE49-F238E27FC236}">
                <a16:creationId xmlns:a16="http://schemas.microsoft.com/office/drawing/2014/main" id="{714ECC30-C8C7-7D87-4D74-AECB825055F7}"/>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8</a:t>
            </a:fld>
            <a:endParaRPr lang="en-US" dirty="0"/>
          </a:p>
        </p:txBody>
      </p:sp>
      <p:pic>
        <p:nvPicPr>
          <p:cNvPr id="11" name="Picture 10">
            <a:extLst>
              <a:ext uri="{FF2B5EF4-FFF2-40B4-BE49-F238E27FC236}">
                <a16:creationId xmlns:a16="http://schemas.microsoft.com/office/drawing/2014/main" id="{4F0789A1-E36D-226B-7DEC-80F80AC18B08}"/>
              </a:ext>
            </a:extLst>
          </p:cNvPr>
          <p:cNvPicPr>
            <a:picLocks noChangeAspect="1"/>
          </p:cNvPicPr>
          <p:nvPr/>
        </p:nvPicPr>
        <p:blipFill>
          <a:blip r:embed="rId5"/>
          <a:stretch>
            <a:fillRect/>
          </a:stretch>
        </p:blipFill>
        <p:spPr>
          <a:xfrm>
            <a:off x="136874" y="4262363"/>
            <a:ext cx="2248214" cy="2595637"/>
          </a:xfrm>
          <a:prstGeom prst="rect">
            <a:avLst/>
          </a:prstGeom>
        </p:spPr>
      </p:pic>
      <p:pic>
        <p:nvPicPr>
          <p:cNvPr id="13" name="Picture 12">
            <a:extLst>
              <a:ext uri="{FF2B5EF4-FFF2-40B4-BE49-F238E27FC236}">
                <a16:creationId xmlns:a16="http://schemas.microsoft.com/office/drawing/2014/main" id="{D63496FC-CF28-C8C7-7ED9-4672830DA0AF}"/>
              </a:ext>
            </a:extLst>
          </p:cNvPr>
          <p:cNvPicPr>
            <a:picLocks noChangeAspect="1"/>
          </p:cNvPicPr>
          <p:nvPr/>
        </p:nvPicPr>
        <p:blipFill>
          <a:blip r:embed="rId6"/>
          <a:stretch>
            <a:fillRect/>
          </a:stretch>
        </p:blipFill>
        <p:spPr>
          <a:xfrm>
            <a:off x="2661312" y="4262363"/>
            <a:ext cx="2248214" cy="2595637"/>
          </a:xfrm>
          <a:prstGeom prst="rect">
            <a:avLst/>
          </a:prstGeom>
        </p:spPr>
      </p:pic>
      <p:pic>
        <p:nvPicPr>
          <p:cNvPr id="15" name="Picture 14">
            <a:extLst>
              <a:ext uri="{FF2B5EF4-FFF2-40B4-BE49-F238E27FC236}">
                <a16:creationId xmlns:a16="http://schemas.microsoft.com/office/drawing/2014/main" id="{E0C3F6EE-3879-115A-FB81-620A7BC1EA66}"/>
              </a:ext>
            </a:extLst>
          </p:cNvPr>
          <p:cNvPicPr>
            <a:picLocks noChangeAspect="1"/>
          </p:cNvPicPr>
          <p:nvPr/>
        </p:nvPicPr>
        <p:blipFill>
          <a:blip r:embed="rId7"/>
          <a:stretch>
            <a:fillRect/>
          </a:stretch>
        </p:blipFill>
        <p:spPr>
          <a:xfrm>
            <a:off x="5345825" y="4262363"/>
            <a:ext cx="2267266" cy="2595637"/>
          </a:xfrm>
          <a:prstGeom prst="rect">
            <a:avLst/>
          </a:prstGeom>
        </p:spPr>
      </p:pic>
    </p:spTree>
    <p:extLst>
      <p:ext uri="{BB962C8B-B14F-4D97-AF65-F5344CB8AC3E}">
        <p14:creationId xmlns:p14="http://schemas.microsoft.com/office/powerpoint/2010/main" val="1041471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A0291-07C9-63FE-F967-7912E2EC4934}"/>
              </a:ext>
            </a:extLst>
          </p:cNvPr>
          <p:cNvSpPr>
            <a:spLocks noGrp="1"/>
          </p:cNvSpPr>
          <p:nvPr>
            <p:ph type="title"/>
          </p:nvPr>
        </p:nvSpPr>
        <p:spPr>
          <a:xfrm>
            <a:off x="4198372" y="486698"/>
            <a:ext cx="5641897" cy="678426"/>
          </a:xfrm>
        </p:spPr>
        <p:txBody>
          <a:bodyPr>
            <a:normAutofit fontScale="90000"/>
          </a:bodyPr>
          <a:lstStyle/>
          <a:p>
            <a:r>
              <a:rPr lang="en-US" sz="2200" b="1" dirty="0">
                <a:solidFill>
                  <a:schemeClr val="dk1"/>
                </a:solidFill>
                <a:latin typeface="Calibri"/>
                <a:ea typeface="Calibri"/>
                <a:cs typeface="Calibri"/>
                <a:sym typeface="Calibri"/>
              </a:rPr>
              <a:t>         </a:t>
            </a:r>
            <a:r>
              <a:rPr lang="en-US" sz="2700" b="1" dirty="0">
                <a:solidFill>
                  <a:schemeClr val="dk1"/>
                </a:solidFill>
                <a:latin typeface="Calibri"/>
                <a:ea typeface="Calibri"/>
                <a:cs typeface="Calibri"/>
                <a:sym typeface="Calibri"/>
              </a:rPr>
              <a:t>Interpretation:</a:t>
            </a:r>
            <a:br>
              <a:rPr lang="en-US" sz="2700" dirty="0"/>
            </a:br>
            <a:endParaRPr lang="en-IN" sz="2700" dirty="0"/>
          </a:p>
        </p:txBody>
      </p:sp>
      <p:sp>
        <p:nvSpPr>
          <p:cNvPr id="3" name="Text Placeholder 2">
            <a:extLst>
              <a:ext uri="{FF2B5EF4-FFF2-40B4-BE49-F238E27FC236}">
                <a16:creationId xmlns:a16="http://schemas.microsoft.com/office/drawing/2014/main" id="{0AFCFF23-A5DF-1C56-5CAD-DF2F1AE549F8}"/>
              </a:ext>
            </a:extLst>
          </p:cNvPr>
          <p:cNvSpPr>
            <a:spLocks noGrp="1"/>
          </p:cNvSpPr>
          <p:nvPr>
            <p:ph type="body" sz="quarter" idx="13"/>
          </p:nvPr>
        </p:nvSpPr>
        <p:spPr>
          <a:xfrm>
            <a:off x="4640828" y="924231"/>
            <a:ext cx="6685934" cy="5447071"/>
          </a:xfrm>
        </p:spPr>
        <p:txBody>
          <a:bodyPr>
            <a:normAutofit fontScale="92500"/>
          </a:bodyPr>
          <a:lstStyle/>
          <a:p>
            <a:pPr marL="0" marR="0" lvl="0" indent="0" algn="l" rtl="0">
              <a:spcBef>
                <a:spcPts val="0"/>
              </a:spcBef>
              <a:spcAft>
                <a:spcPts val="0"/>
              </a:spcAft>
              <a:buNone/>
            </a:pPr>
            <a:r>
              <a:rPr lang="en-US" sz="2800" dirty="0">
                <a:solidFill>
                  <a:schemeClr val="dk1"/>
                </a:solidFill>
                <a:latin typeface="Calibri"/>
                <a:ea typeface="Calibri"/>
                <a:cs typeface="Calibri"/>
                <a:sym typeface="Calibri"/>
              </a:rPr>
              <a:t>The pivot table provides a quantitative overview of how many car models fall into each market category and their total popularity scores.</a:t>
            </a:r>
            <a:endParaRPr lang="en-US" dirty="0"/>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The combo chart visually represents the distribution of popularity across different market categories, making it easier to identify trends or variations.</a:t>
            </a:r>
            <a:endParaRPr lang="en-US" dirty="0"/>
          </a:p>
          <a:p>
            <a:pPr marL="0" marR="0" lvl="0" indent="0" algn="l" rtl="0">
              <a:spcBef>
                <a:spcPts val="0"/>
              </a:spcBef>
              <a:spcAft>
                <a:spcPts val="0"/>
              </a:spcAft>
              <a:buNone/>
            </a:pPr>
            <a:endParaRPr lang="en-US" sz="2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b="1" dirty="0">
                <a:solidFill>
                  <a:schemeClr val="dk1"/>
                </a:solidFill>
                <a:latin typeface="Calibri"/>
                <a:ea typeface="Calibri"/>
                <a:cs typeface="Calibri"/>
                <a:sym typeface="Calibri"/>
              </a:rPr>
              <a:t>Conclusion:</a:t>
            </a:r>
            <a:endParaRPr lang="en-US" dirty="0"/>
          </a:p>
          <a:p>
            <a:pPr marL="0" marR="0" lvl="0" indent="0" algn="l" rtl="0">
              <a:spcBef>
                <a:spcPts val="0"/>
              </a:spcBef>
              <a:spcAft>
                <a:spcPts val="0"/>
              </a:spcAft>
              <a:buNone/>
            </a:pPr>
            <a:endParaRPr lang="en-US" sz="2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By analyzing the pivot table and combo chart, we can identify </a:t>
            </a:r>
            <a:r>
              <a:rPr lang="en-US" sz="2800" b="1" i="0" u="none" strike="noStrike" dirty="0">
                <a:solidFill>
                  <a:srgbClr val="000000"/>
                </a:solidFill>
                <a:latin typeface="Calibri"/>
                <a:ea typeface="Calibri"/>
                <a:cs typeface="Calibri"/>
                <a:sym typeface="Calibri"/>
              </a:rPr>
              <a:t>Hatchback, Flex Fuel</a:t>
            </a:r>
            <a:r>
              <a:rPr lang="en-US" sz="2800" b="1" dirty="0">
                <a:solidFill>
                  <a:schemeClr val="dk1"/>
                </a:solidFill>
                <a:latin typeface="Calibri"/>
                <a:ea typeface="Calibri"/>
                <a:cs typeface="Calibri"/>
                <a:sym typeface="Calibri"/>
              </a:rPr>
              <a:t> </a:t>
            </a:r>
            <a:r>
              <a:rPr lang="en-US" sz="2800" dirty="0">
                <a:solidFill>
                  <a:schemeClr val="dk1"/>
                </a:solidFill>
                <a:latin typeface="Calibri"/>
                <a:ea typeface="Calibri"/>
                <a:cs typeface="Calibri"/>
                <a:sym typeface="Calibri"/>
              </a:rPr>
              <a:t>market categories have a higher concentration of popular car models. This insight can guide marketing strategies, helping the manufacturer focus on or adjust their product offerings based on market preferences.</a:t>
            </a:r>
          </a:p>
          <a:p>
            <a:endParaRPr lang="en-IN" dirty="0"/>
          </a:p>
        </p:txBody>
      </p:sp>
    </p:spTree>
    <p:extLst>
      <p:ext uri="{BB962C8B-B14F-4D97-AF65-F5344CB8AC3E}">
        <p14:creationId xmlns:p14="http://schemas.microsoft.com/office/powerpoint/2010/main" val="1407963239"/>
      </p:ext>
    </p:extLst>
  </p:cSld>
  <p:clrMapOvr>
    <a:masterClrMapping/>
  </p:clrMapOvr>
</p:sld>
</file>

<file path=ppt/theme/theme1.xml><?xml version="1.0" encoding="utf-8"?>
<a:theme xmlns:a="http://schemas.openxmlformats.org/drawingml/2006/main" name="Custom">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248_Win32_SL_V4" id="{806921AB-1FF9-416C-A3A7-D14200787132}" vid="{8436FA26-ADF6-4DA9-8A70-95C197E774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C02FA78-7B40-45E2-B806-470B0FC280F6}">
  <ds:schemaRefs>
    <ds:schemaRef ds:uri="http://schemas.microsoft.com/sharepoint/v3/contenttype/forms"/>
  </ds:schemaRefs>
</ds:datastoreItem>
</file>

<file path=customXml/itemProps2.xml><?xml version="1.0" encoding="utf-8"?>
<ds:datastoreItem xmlns:ds="http://schemas.openxmlformats.org/officeDocument/2006/customXml" ds:itemID="{BFBA14A9-9290-4E1F-A1C4-0305BFA57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C5040CA-20CC-43C6-BC0C-8D8696B6AF8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Architecture pitch deck</Template>
  <TotalTime>384</TotalTime>
  <Words>2742</Words>
  <Application>Microsoft Office PowerPoint</Application>
  <PresentationFormat>Widescreen</PresentationFormat>
  <Paragraphs>294</Paragraphs>
  <Slides>31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Avenir Next LT Pro Light</vt:lpstr>
      <vt:lpstr>Calibri</vt:lpstr>
      <vt:lpstr>Posterama</vt:lpstr>
      <vt:lpstr>Custom</vt:lpstr>
      <vt:lpstr>Analyzing the Impact of Car Features on Price and Profitability BY Sakshi rahiwal</vt:lpstr>
      <vt:lpstr>Project Description </vt:lpstr>
      <vt:lpstr>Data Cleaning and Preprocessing Steps: </vt:lpstr>
      <vt:lpstr>Approach </vt:lpstr>
      <vt:lpstr>Tech-Stack Used </vt:lpstr>
      <vt:lpstr>Insight </vt:lpstr>
      <vt:lpstr>Task 1.B: Create a Combo Chart </vt:lpstr>
      <vt:lpstr>Combo chart</vt:lpstr>
      <vt:lpstr>         Interpretation: </vt:lpstr>
      <vt:lpstr>2. What is the Relationship Between a Car's Engine Power and its Price? </vt:lpstr>
      <vt:lpstr>Scatter chart</vt:lpstr>
      <vt:lpstr>Interpretation:                                                                                    </vt:lpstr>
      <vt:lpstr>3. Which car features are most important in determining a car's price?  </vt:lpstr>
      <vt:lpstr>9. Create a bar chart using the coefficient values. You may want to sort the coefficients in descending order for better visualization. </vt:lpstr>
      <vt:lpstr>Interpretation: </vt:lpstr>
      <vt:lpstr>4. How Does the Average Price of a Car Vary Across Different Manufacturers? </vt:lpstr>
      <vt:lpstr>3. Adjust the chart settings to display the data appropriately. </vt:lpstr>
      <vt:lpstr>Interpretation: </vt:lpstr>
      <vt:lpstr>5. What is the relationship between fuel efficiency and the number of cylinders in a car's engine? </vt:lpstr>
      <vt:lpstr>Task 5.B: Calculate the Correlation Coefficient </vt:lpstr>
      <vt:lpstr>Interpretation: </vt:lpstr>
      <vt:lpstr>Dashboard </vt:lpstr>
      <vt:lpstr>2.Average MSRPs by Car Brand and Body Style: </vt:lpstr>
      <vt:lpstr>3.Effect of Transmission Type on MSRP by Body Style: </vt:lpstr>
      <vt:lpstr>4.Variation of Fuel Efficiency Across Body Styles and Model Years: </vt:lpstr>
      <vt:lpstr>5.Relationship Between Horsepower, MPG, and Price by Brand: </vt:lpstr>
      <vt:lpstr>FINAL DASHBOARD </vt:lpstr>
      <vt:lpstr>Result </vt:lpstr>
      <vt:lpstr>Fuel Efficiency Trends: </vt:lpstr>
      <vt:lpstr>2. Incorporating External Factors: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Sakshi Rahiwal</dc:creator>
  <cp:lastModifiedBy>Sakshi Rahiwal</cp:lastModifiedBy>
  <cp:revision>2</cp:revision>
  <dcterms:created xsi:type="dcterms:W3CDTF">2024-07-18T13:32:15Z</dcterms:created>
  <dcterms:modified xsi:type="dcterms:W3CDTF">2024-07-18T19:56:21Z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